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2"/>
  </p:notesMasterIdLst>
  <p:sldIdLst>
    <p:sldId id="319" r:id="rId2"/>
    <p:sldId id="320" r:id="rId3"/>
    <p:sldId id="321" r:id="rId4"/>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397" r:id="rId80"/>
    <p:sldId id="398" r:id="rId81"/>
    <p:sldId id="399" r:id="rId82"/>
    <p:sldId id="400" r:id="rId83"/>
    <p:sldId id="401" r:id="rId84"/>
    <p:sldId id="402" r:id="rId85"/>
    <p:sldId id="403" r:id="rId86"/>
    <p:sldId id="404" r:id="rId87"/>
    <p:sldId id="405" r:id="rId88"/>
    <p:sldId id="406" r:id="rId89"/>
    <p:sldId id="407" r:id="rId90"/>
    <p:sldId id="408" r:id="rId91"/>
    <p:sldId id="409" r:id="rId92"/>
    <p:sldId id="410" r:id="rId93"/>
    <p:sldId id="411" r:id="rId94"/>
    <p:sldId id="412" r:id="rId95"/>
    <p:sldId id="413" r:id="rId96"/>
    <p:sldId id="414" r:id="rId97"/>
    <p:sldId id="415" r:id="rId98"/>
    <p:sldId id="416" r:id="rId99"/>
    <p:sldId id="417" r:id="rId100"/>
    <p:sldId id="418" r:id="rId101"/>
    <p:sldId id="419" r:id="rId102"/>
    <p:sldId id="420" r:id="rId103"/>
    <p:sldId id="421" r:id="rId104"/>
    <p:sldId id="422" r:id="rId105"/>
    <p:sldId id="423" r:id="rId106"/>
    <p:sldId id="424" r:id="rId107"/>
    <p:sldId id="425" r:id="rId108"/>
    <p:sldId id="426" r:id="rId109"/>
    <p:sldId id="427" r:id="rId110"/>
    <p:sldId id="428" r:id="rId111"/>
    <p:sldId id="429" r:id="rId112"/>
    <p:sldId id="430" r:id="rId113"/>
    <p:sldId id="431" r:id="rId114"/>
    <p:sldId id="432" r:id="rId115"/>
    <p:sldId id="433" r:id="rId116"/>
    <p:sldId id="434" r:id="rId117"/>
    <p:sldId id="435" r:id="rId118"/>
    <p:sldId id="436" r:id="rId119"/>
    <p:sldId id="437" r:id="rId120"/>
    <p:sldId id="438" r:id="rId121"/>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5620"/>
    <p:restoredTop sz="92676" autoAdjust="0"/>
  </p:normalViewPr>
  <p:slideViewPr>
    <p:cSldViewPr snapToGrid="0">
      <p:cViewPr>
        <p:scale>
          <a:sx n="60" d="100"/>
          <a:sy n="60" d="100"/>
        </p:scale>
        <p:origin x="177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image" Target="../media/image8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eaLnBrk="1" hangingPunct="1">
              <a:defRPr sz="1300"/>
            </a:lvl1pPr>
          </a:lstStyle>
          <a:p>
            <a:pPr>
              <a:defRPr/>
            </a:pPr>
            <a:endParaRPr lang="en-US" altLang="zh-CN"/>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vl1pPr>
          </a:lstStyle>
          <a:p>
            <a:pPr>
              <a:defRPr/>
            </a:pPr>
            <a:fld id="{5C0BDFA1-45CD-4BA7-B51F-F929990265FF}" type="datetimeFigureOut">
              <a:rPr lang="en-US" altLang="zh-CN"/>
              <a:pPr>
                <a:defRPr/>
              </a:pPr>
              <a:t>9/27/2020</a:t>
            </a:fld>
            <a:endParaRPr lang="en-US" altLang="zh-CN"/>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eaLnBrk="1" hangingPunct="1">
              <a:defRPr sz="1300"/>
            </a:lvl1pPr>
          </a:lstStyle>
          <a:p>
            <a:pPr>
              <a:defRPr/>
            </a:pPr>
            <a:endParaRPr lang="en-US" altLang="zh-CN"/>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5BC8BA3F-D90A-4616-B717-BBD61DF9FE5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94FCE5-C008-45DF-9BE4-F1EC8F7B7FB4}" type="slidenum">
              <a:rPr lang="en-US" altLang="zh-CN" smtClean="0"/>
              <a:pPr/>
              <a:t>1</a:t>
            </a:fld>
            <a:endParaRPr lang="en-US" altLang="zh-CN"/>
          </a:p>
        </p:txBody>
      </p:sp>
    </p:spTree>
    <p:extLst>
      <p:ext uri="{BB962C8B-B14F-4D97-AF65-F5344CB8AC3E}">
        <p14:creationId xmlns:p14="http://schemas.microsoft.com/office/powerpoint/2010/main" val="3783429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cs typeface="Calibri" panose="020F0502020204030204" pitchFamily="34" charset="0"/>
              </a:rPr>
              <a:t>This type of signal is not typical of those found in data communications. </a:t>
            </a:r>
            <a:endParaRPr lang="zh-CN" altLang="en-US">
              <a:cs typeface="Calibri" panose="020F050202020403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50C07C9-0A7A-4163-BB12-3EE5AB79FC74}" type="slidenum">
              <a:rPr lang="en-US" altLang="zh-CN" smtClean="0"/>
              <a:pPr/>
              <a:t>18</a:t>
            </a:fld>
            <a:endParaRPr lang="en-US" altLang="zh-CN"/>
          </a:p>
        </p:txBody>
      </p:sp>
    </p:spTree>
    <p:extLst>
      <p:ext uri="{BB962C8B-B14F-4D97-AF65-F5344CB8AC3E}">
        <p14:creationId xmlns:p14="http://schemas.microsoft.com/office/powerpoint/2010/main" val="3840754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910292-FB08-4A04-A634-163C464F8E79}" type="slidenum">
              <a:rPr lang="en-US" altLang="zh-CN" smtClean="0"/>
              <a:pPr/>
              <a:t>19</a:t>
            </a:fld>
            <a:endParaRPr lang="en-US" altLang="zh-CN"/>
          </a:p>
        </p:txBody>
      </p:sp>
    </p:spTree>
    <p:extLst>
      <p:ext uri="{BB962C8B-B14F-4D97-AF65-F5344CB8AC3E}">
        <p14:creationId xmlns:p14="http://schemas.microsoft.com/office/powerpoint/2010/main" val="3174797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marL="342900" indent="-342900">
              <a:buFont typeface="Arial" panose="020B0604020202020204" pitchFamily="34" charset="0"/>
              <a:buChar char="•"/>
              <a:defRPr/>
            </a:pPr>
            <a:r>
              <a:rPr lang="en-US" altLang="zh-CN" dirty="0"/>
              <a:t>A digital signal, in the time domain, comprises connected vertical and horizontal line segments.</a:t>
            </a:r>
          </a:p>
          <a:p>
            <a:pPr marL="342900" indent="-342900">
              <a:buFont typeface="Arial" panose="020B0604020202020204" pitchFamily="34" charset="0"/>
              <a:buChar char="•"/>
              <a:defRPr/>
            </a:pPr>
            <a:r>
              <a:rPr lang="en-US" altLang="zh-CN" dirty="0"/>
              <a:t>A vertical line in the time domain means a frequency of infinity: a horizontal line in the time domain means a frequency of zero. Going from a frequency of zero to a frequency of infinity implies all frequencies in between are part of the domain.</a:t>
            </a:r>
            <a:endParaRPr lang="zh-CN" altLang="en-US" dirty="0"/>
          </a:p>
          <a:p>
            <a:pPr>
              <a:defRPr/>
            </a:pPr>
            <a:endParaRPr lang="zh-CN" altLang="en-US" dirty="0"/>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A9979EF-DF4B-471E-ADE1-B511AD0D66A1}" type="slidenum">
              <a:rPr lang="en-US" altLang="zh-CN" smtClean="0"/>
              <a:pPr/>
              <a:t>21</a:t>
            </a:fld>
            <a:endParaRPr lang="en-US" altLang="zh-CN"/>
          </a:p>
        </p:txBody>
      </p:sp>
    </p:spTree>
    <p:extLst>
      <p:ext uri="{BB962C8B-B14F-4D97-AF65-F5344CB8AC3E}">
        <p14:creationId xmlns:p14="http://schemas.microsoft.com/office/powerpoint/2010/main" val="333958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solidFill>
                  <a:srgbClr val="0000FF"/>
                </a:solidFill>
                <a:cs typeface="Calibri" panose="020F0502020204030204" pitchFamily="34" charset="0"/>
              </a:rPr>
              <a:t>How fast we can send data, in bits per second, over a channel?</a:t>
            </a:r>
            <a:endParaRPr lang="zh-CN" altLang="en-US">
              <a:solidFill>
                <a:srgbClr val="0000FF"/>
              </a:solidFill>
              <a:cs typeface="Calibri" panose="020F0502020204030204" pitchFamily="34" charset="0"/>
            </a:endParaRPr>
          </a:p>
          <a:p>
            <a:pPr eaLnBrk="1" hangingPunct="1">
              <a:spcBef>
                <a:spcPct val="0"/>
              </a:spcBef>
            </a:pPr>
            <a:endParaRPr lang="en-US" altLang="zh-CN">
              <a:cs typeface="Calibri" panose="020F0502020204030204" pitchFamily="34" charset="0"/>
            </a:endParaRP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60DF75-4233-426E-8517-03E0515341B1}" type="slidenum">
              <a:rPr lang="en-US" altLang="zh-CN" smtClean="0"/>
              <a:pPr/>
              <a:t>25</a:t>
            </a:fld>
            <a:endParaRPr lang="en-US" altLang="zh-CN"/>
          </a:p>
        </p:txBody>
      </p:sp>
    </p:spTree>
    <p:extLst>
      <p:ext uri="{BB962C8B-B14F-4D97-AF65-F5344CB8AC3E}">
        <p14:creationId xmlns:p14="http://schemas.microsoft.com/office/powerpoint/2010/main" val="2368753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These are fundamental limits; real systems can only approach them.</a:t>
            </a:r>
          </a:p>
          <a:p>
            <a:pPr eaLnBrk="1" hangingPunct="1">
              <a:spcBef>
                <a:spcPct val="0"/>
              </a:spcBef>
            </a:pPr>
            <a:endParaRPr lang="en-US" altLang="zh-CN"/>
          </a:p>
          <a:p>
            <a:pPr eaLnBrk="1" hangingPunct="1">
              <a:spcBef>
                <a:spcPct val="0"/>
              </a:spcBef>
            </a:pPr>
            <a:r>
              <a:rPr lang="en-US" altLang="zh-CN"/>
              <a:t>S/N is called the signal to noise ratio SNR, and it is commonly measured in decibels on a logarithmic scale e.g., 10dB means the signal is 10X noise, 20dB means 100X noise, etc.</a:t>
            </a: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3959F6-BBE0-4885-9CD3-42DE22984209}" type="slidenum">
              <a:rPr lang="en-US" altLang="zh-CN" smtClean="0"/>
              <a:pPr/>
              <a:t>28</a:t>
            </a:fld>
            <a:endParaRPr lang="en-US" altLang="zh-CN"/>
          </a:p>
        </p:txBody>
      </p:sp>
    </p:spTree>
    <p:extLst>
      <p:ext uri="{BB962C8B-B14F-4D97-AF65-F5344CB8AC3E}">
        <p14:creationId xmlns:p14="http://schemas.microsoft.com/office/powerpoint/2010/main" val="2479778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557F9A8-04CB-4407-8C28-F12FDBE33B44}" type="slidenum">
              <a:rPr lang="en-US" altLang="zh-CN" smtClean="0"/>
              <a:pPr/>
              <a:t>33</a:t>
            </a:fld>
            <a:endParaRPr lang="en-US" altLang="zh-CN"/>
          </a:p>
        </p:txBody>
      </p:sp>
    </p:spTree>
    <p:extLst>
      <p:ext uri="{BB962C8B-B14F-4D97-AF65-F5344CB8AC3E}">
        <p14:creationId xmlns:p14="http://schemas.microsoft.com/office/powerpoint/2010/main" val="2376063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7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102A880-D7A0-4A3F-BF6E-E5D4ACBC8F25}" type="slidenum">
              <a:rPr lang="en-US" altLang="zh-CN" smtClean="0"/>
              <a:pPr/>
              <a:t>34</a:t>
            </a:fld>
            <a:endParaRPr lang="en-US" altLang="zh-CN"/>
          </a:p>
        </p:txBody>
      </p:sp>
    </p:spTree>
    <p:extLst>
      <p:ext uri="{BB962C8B-B14F-4D97-AF65-F5344CB8AC3E}">
        <p14:creationId xmlns:p14="http://schemas.microsoft.com/office/powerpoint/2010/main" val="2200844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35CA18-08C9-4187-88DE-E65E8E94870C}" type="slidenum">
              <a:rPr lang="en-US" altLang="zh-CN" smtClean="0"/>
              <a:pPr/>
              <a:t>36</a:t>
            </a:fld>
            <a:endParaRPr lang="en-US" altLang="zh-CN"/>
          </a:p>
        </p:txBody>
      </p:sp>
    </p:spTree>
    <p:extLst>
      <p:ext uri="{BB962C8B-B14F-4D97-AF65-F5344CB8AC3E}">
        <p14:creationId xmlns:p14="http://schemas.microsoft.com/office/powerpoint/2010/main" val="269891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This is the garden variety cable used in most offices, e.g., as gigabit Ethernet cables. It is also the old-fashioned telephone line that reaches into your home. The twists reduce interference because the signal radiated from the wire at one location is largely canceled by the signal from the nearby twist; tighter twisting gives higher quality wires. UTP = unshielded twisted pair. STP = shielded twisted pair does exist to shield the wire from external noise for more demanding uses (higher data rates) but is it more expensive and difficult to work with.</a:t>
            </a: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C07A9E-C631-42C2-A77B-FE8DB905E91D}" type="slidenum">
              <a:rPr lang="en-US" altLang="zh-CN" smtClean="0"/>
              <a:pPr/>
              <a:t>37</a:t>
            </a:fld>
            <a:endParaRPr lang="en-US" altLang="zh-CN"/>
          </a:p>
        </p:txBody>
      </p:sp>
    </p:spTree>
    <p:extLst>
      <p:ext uri="{BB962C8B-B14F-4D97-AF65-F5344CB8AC3E}">
        <p14:creationId xmlns:p14="http://schemas.microsoft.com/office/powerpoint/2010/main" val="606044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A higher quality cable than UTP that can carry data at higher rates for longer distances, but is usually more expensive. Enclosing one wire within another provides better immunity to electrical noise. Commonly used for video, e.g., cable TV, because it needs larger bandwidth.</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8A56562-0BB5-4513-8625-62724EB10055}" type="slidenum">
              <a:rPr lang="en-US" altLang="zh-CN" smtClean="0"/>
              <a:pPr/>
              <a:t>40</a:t>
            </a:fld>
            <a:endParaRPr lang="en-US" altLang="zh-CN"/>
          </a:p>
        </p:txBody>
      </p:sp>
    </p:spTree>
    <p:extLst>
      <p:ext uri="{BB962C8B-B14F-4D97-AF65-F5344CB8AC3E}">
        <p14:creationId xmlns:p14="http://schemas.microsoft.com/office/powerpoint/2010/main" val="2873011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AC8F045-7182-4109-8096-B196D7643034}" type="slidenum">
              <a:rPr lang="en-US" altLang="zh-CN" smtClean="0"/>
              <a:pPr/>
              <a:t>2</a:t>
            </a:fld>
            <a:endParaRPr lang="en-US" altLang="zh-CN"/>
          </a:p>
        </p:txBody>
      </p:sp>
    </p:spTree>
    <p:extLst>
      <p:ext uri="{BB962C8B-B14F-4D97-AF65-F5344CB8AC3E}">
        <p14:creationId xmlns:p14="http://schemas.microsoft.com/office/powerpoint/2010/main" val="81782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It is horrible because it carries power signals at the same time and the wiring was not designed for data communications, e.g., it is not tightly twisted like twisted pair, and its electrical properties change as devices that are plugged in turn on and off. But it is convenient because it is already installed and many devices are plugged in to get power, so people are starting to use it.</a:t>
            </a: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5C419F3-BD43-4897-A86D-E28AC2CF4684}" type="slidenum">
              <a:rPr lang="en-US" altLang="zh-CN" smtClean="0"/>
              <a:pPr/>
              <a:t>42</a:t>
            </a:fld>
            <a:endParaRPr lang="en-US" altLang="zh-CN"/>
          </a:p>
        </p:txBody>
      </p:sp>
    </p:spTree>
    <p:extLst>
      <p:ext uri="{BB962C8B-B14F-4D97-AF65-F5344CB8AC3E}">
        <p14:creationId xmlns:p14="http://schemas.microsoft.com/office/powerpoint/2010/main" val="4098090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 other main kind of guided media is optical fiber. It is widely used for links that run at high rates, particularly over long distances. It is much, much better than wire in both regards. Examples include the backbone links between ISP facilities, and fiber runs to the home (FTTH) that provide much higher bandwidth home connectivity than ADSL. The optical fiber is a very long, thin strand of glass. The figure shows the overall system. A light source is needed to produce pulses of light, either a LED or a laser (better quality, more expensive). The pulses of light are trapped in the fiber (total internal reflection) and follow it. At the other end a photodetector turns pulses of light into electrical signals. </a:t>
            </a: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AD5FBA2-C226-4168-8FF7-CA07392F2426}" type="slidenum">
              <a:rPr lang="en-US" altLang="zh-CN" smtClean="0"/>
              <a:pPr/>
              <a:t>43</a:t>
            </a:fld>
            <a:endParaRPr lang="en-US" altLang="zh-CN"/>
          </a:p>
        </p:txBody>
      </p:sp>
    </p:spTree>
    <p:extLst>
      <p:ext uri="{BB962C8B-B14F-4D97-AF65-F5344CB8AC3E}">
        <p14:creationId xmlns:p14="http://schemas.microsoft.com/office/powerpoint/2010/main" val="350772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This slide shows why fiber runs for high rates and long distances – attenuation is very low (can go 10km before the signal has lost 3dB or half its power) for enormous regions of bandwidth (30 *Terahertz* when wavelength is converted to frequency).</a:t>
            </a: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AFFC61-E9D8-409F-AD84-FE3DC69E6BF2}" type="slidenum">
              <a:rPr lang="en-US" altLang="zh-CN" smtClean="0"/>
              <a:pPr/>
              <a:t>44</a:t>
            </a:fld>
            <a:endParaRPr lang="en-US" altLang="zh-CN"/>
          </a:p>
        </p:txBody>
      </p:sp>
    </p:spTree>
    <p:extLst>
      <p:ext uri="{BB962C8B-B14F-4D97-AF65-F5344CB8AC3E}">
        <p14:creationId xmlns:p14="http://schemas.microsoft.com/office/powerpoint/2010/main" val="1749245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67514FA-B635-4B83-B48B-5AC827922129}" type="slidenum">
              <a:rPr lang="en-US" altLang="zh-CN" smtClean="0"/>
              <a:pPr/>
              <a:t>45</a:t>
            </a:fld>
            <a:endParaRPr lang="en-US" altLang="zh-CN"/>
          </a:p>
        </p:txBody>
      </p:sp>
    </p:spTree>
    <p:extLst>
      <p:ext uri="{BB962C8B-B14F-4D97-AF65-F5344CB8AC3E}">
        <p14:creationId xmlns:p14="http://schemas.microsoft.com/office/powerpoint/2010/main" val="3145275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Fiber gives you very high rates over long runs; wires score less highly on these properties and support high rates over much shorter runs. But wires are usually the inexpensive solution when the transmission/reception hardware is included. Wires are also easier to work with; fiber requires greater care with connections. Fiber has the advantage that it is very hard to tap as the light is confined only to the fiber or the fiber is broken. Wires are usually easy to tap because they radiate the signal well. </a:t>
            </a: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D2408C6-ACB8-4917-9C01-76011B3ABFB1}" type="slidenum">
              <a:rPr lang="en-US" altLang="zh-CN" smtClean="0"/>
              <a:pPr/>
              <a:t>47</a:t>
            </a:fld>
            <a:endParaRPr lang="en-US" altLang="zh-CN"/>
          </a:p>
        </p:txBody>
      </p:sp>
    </p:spTree>
    <p:extLst>
      <p:ext uri="{BB962C8B-B14F-4D97-AF65-F5344CB8AC3E}">
        <p14:creationId xmlns:p14="http://schemas.microsoft.com/office/powerpoint/2010/main" val="4109649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TV, cellular, satellite frequencies are heavily regulated.</a:t>
            </a: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AFD594-2FE1-4A06-AA54-67D38BA6E574}" type="slidenum">
              <a:rPr lang="en-US" altLang="zh-CN" smtClean="0"/>
              <a:pPr/>
              <a:t>53</a:t>
            </a:fld>
            <a:endParaRPr lang="en-US" altLang="zh-CN"/>
          </a:p>
        </p:txBody>
      </p:sp>
    </p:spTree>
    <p:extLst>
      <p:ext uri="{BB962C8B-B14F-4D97-AF65-F5344CB8AC3E}">
        <p14:creationId xmlns:p14="http://schemas.microsoft.com/office/powerpoint/2010/main" val="3452567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These bands are used for WiFi, etc., not for cellular.</a:t>
            </a: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074C9A7-DEBB-40FD-9BE2-FD7B13A4800B}" type="slidenum">
              <a:rPr lang="en-US" altLang="zh-CN" smtClean="0"/>
              <a:pPr/>
              <a:t>56</a:t>
            </a:fld>
            <a:endParaRPr lang="en-US" altLang="zh-CN"/>
          </a:p>
        </p:txBody>
      </p:sp>
    </p:spTree>
    <p:extLst>
      <p:ext uri="{BB962C8B-B14F-4D97-AF65-F5344CB8AC3E}">
        <p14:creationId xmlns:p14="http://schemas.microsoft.com/office/powerpoint/2010/main" val="3969634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 path loss makes the signal fall of at least as fast as 1/d^2 due to the RF energy being spread out over a greater region.</a:t>
            </a:r>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9B87F2A-A30A-4054-843A-89FCF38E4820}" type="slidenum">
              <a:rPr lang="en-US" altLang="zh-CN" smtClean="0"/>
              <a:pPr/>
              <a:t>57</a:t>
            </a:fld>
            <a:endParaRPr lang="en-US" altLang="zh-CN"/>
          </a:p>
        </p:txBody>
      </p:sp>
    </p:spTree>
    <p:extLst>
      <p:ext uri="{BB962C8B-B14F-4D97-AF65-F5344CB8AC3E}">
        <p14:creationId xmlns:p14="http://schemas.microsoft.com/office/powerpoint/2010/main" val="2403219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 variation in signal strength as the sender/receiver move is a key hallmark of wireless. It means that data rates over wireless links can change dramatically; they are not fixed like a wire.</a:t>
            </a:r>
          </a:p>
          <a:p>
            <a:pPr eaLnBrk="1" hangingPunct="1">
              <a:spcBef>
                <a:spcPct val="0"/>
              </a:spcBef>
            </a:pPr>
            <a:r>
              <a:rPr lang="en-US" altLang="zh-CN"/>
              <a:t>electromagnetic waves ranging in frequencies between 3 kHz and 1 GHz are normally called radio waves; </a:t>
            </a:r>
          </a:p>
          <a:p>
            <a:pPr eaLnBrk="1" hangingPunct="1">
              <a:spcBef>
                <a:spcPct val="0"/>
              </a:spcBef>
            </a:pPr>
            <a:r>
              <a:rPr lang="en-US" altLang="zh-CN"/>
              <a:t>waves ranging in frequencies between 1 and 300 GHz are called microwaves. </a:t>
            </a:r>
          </a:p>
          <a:p>
            <a:pPr eaLnBrk="1" hangingPunct="1">
              <a:spcBef>
                <a:spcPct val="0"/>
              </a:spcBef>
            </a:pPr>
            <a:r>
              <a:rPr lang="en-US" altLang="zh-CN"/>
              <a:t>Microwaves are unidirectional. </a:t>
            </a: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06C0E10-5404-4886-97E7-6F291ED1CC09}" type="slidenum">
              <a:rPr lang="en-US" altLang="zh-CN" smtClean="0"/>
              <a:pPr/>
              <a:t>58</a:t>
            </a:fld>
            <a:endParaRPr lang="en-US" altLang="zh-CN"/>
          </a:p>
        </p:txBody>
      </p:sp>
    </p:spTree>
    <p:extLst>
      <p:ext uri="{BB962C8B-B14F-4D97-AF65-F5344CB8AC3E}">
        <p14:creationId xmlns:p14="http://schemas.microsoft.com/office/powerpoint/2010/main" val="3843108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57F22F7-EF35-4F69-AF79-ED86C33703BE}" type="slidenum">
              <a:rPr lang="en-US" altLang="zh-CN" smtClean="0"/>
              <a:pPr/>
              <a:t>60</a:t>
            </a:fld>
            <a:endParaRPr lang="en-US" altLang="zh-CN"/>
          </a:p>
        </p:txBody>
      </p:sp>
    </p:spTree>
    <p:extLst>
      <p:ext uri="{BB962C8B-B14F-4D97-AF65-F5344CB8AC3E}">
        <p14:creationId xmlns:p14="http://schemas.microsoft.com/office/powerpoint/2010/main" val="259124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4A3DAA-4887-4644-8635-056729839CF6}" type="slidenum">
              <a:rPr lang="en-US" altLang="zh-CN" smtClean="0"/>
              <a:pPr/>
              <a:t>5</a:t>
            </a:fld>
            <a:endParaRPr lang="en-US" altLang="zh-CN"/>
          </a:p>
        </p:txBody>
      </p:sp>
    </p:spTree>
    <p:extLst>
      <p:ext uri="{BB962C8B-B14F-4D97-AF65-F5344CB8AC3E}">
        <p14:creationId xmlns:p14="http://schemas.microsoft.com/office/powerpoint/2010/main" val="3338384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E8280CF-0920-4B5E-BAD1-D73DCE74D686}" type="slidenum">
              <a:rPr lang="en-US" altLang="zh-CN" smtClean="0"/>
              <a:pPr/>
              <a:t>61</a:t>
            </a:fld>
            <a:endParaRPr lang="en-US" altLang="zh-CN"/>
          </a:p>
        </p:txBody>
      </p:sp>
    </p:spTree>
    <p:extLst>
      <p:ext uri="{BB962C8B-B14F-4D97-AF65-F5344CB8AC3E}">
        <p14:creationId xmlns:p14="http://schemas.microsoft.com/office/powerpoint/2010/main" val="1996898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65200" eaLnBrk="1" hangingPunct="1">
              <a:spcBef>
                <a:spcPct val="0"/>
              </a:spcBef>
            </a:pPr>
            <a:r>
              <a:rPr lang="en-US" altLang="zh-CN"/>
              <a:t>MEO is used for navigation systems such as the GPS (Global Positioning System) rather than data communications.</a:t>
            </a:r>
          </a:p>
          <a:p>
            <a:pPr defTabSz="965200" eaLnBrk="1" hangingPunct="1">
              <a:spcBef>
                <a:spcPct val="0"/>
              </a:spcBef>
            </a:pPr>
            <a:endParaRPr lang="en-US" altLang="zh-CN"/>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4A33A5-8EFD-4E3D-A278-F2F1AB65E241}" type="slidenum">
              <a:rPr lang="en-US" altLang="zh-CN" smtClean="0"/>
              <a:pPr/>
              <a:t>62</a:t>
            </a:fld>
            <a:endParaRPr lang="en-US" altLang="zh-CN"/>
          </a:p>
        </p:txBody>
      </p:sp>
    </p:spTree>
    <p:extLst>
      <p:ext uri="{BB962C8B-B14F-4D97-AF65-F5344CB8AC3E}">
        <p14:creationId xmlns:p14="http://schemas.microsoft.com/office/powerpoint/2010/main" val="588990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Since the satellites are LEO, it does not take long for signals from the Earth to go up and down compared to GEO satellites.</a:t>
            </a: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943F72-FFFD-4E12-8D39-9A460FC9A72C}" type="slidenum">
              <a:rPr lang="en-US" altLang="zh-CN" smtClean="0"/>
              <a:pPr/>
              <a:t>65</a:t>
            </a:fld>
            <a:endParaRPr lang="en-US" altLang="zh-CN"/>
          </a:p>
        </p:txBody>
      </p:sp>
    </p:spTree>
    <p:extLst>
      <p:ext uri="{BB962C8B-B14F-4D97-AF65-F5344CB8AC3E}">
        <p14:creationId xmlns:p14="http://schemas.microsoft.com/office/powerpoint/2010/main" val="4142227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4990F91-6EB6-4CC3-9806-7DE68ADB0AAE}" type="slidenum">
              <a:rPr lang="en-US" altLang="zh-CN" smtClean="0"/>
              <a:pPr/>
              <a:t>67</a:t>
            </a:fld>
            <a:endParaRPr lang="en-US" altLang="zh-CN"/>
          </a:p>
        </p:txBody>
      </p:sp>
    </p:spTree>
    <p:extLst>
      <p:ext uri="{BB962C8B-B14F-4D97-AF65-F5344CB8AC3E}">
        <p14:creationId xmlns:p14="http://schemas.microsoft.com/office/powerpoint/2010/main" val="1803094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18E6004-2B0C-4450-AC1D-19E6EA652CEA}" type="slidenum">
              <a:rPr lang="en-US" altLang="zh-CN" smtClean="0"/>
              <a:pPr/>
              <a:t>68</a:t>
            </a:fld>
            <a:endParaRPr lang="en-US" altLang="zh-CN"/>
          </a:p>
        </p:txBody>
      </p:sp>
    </p:spTree>
    <p:extLst>
      <p:ext uri="{BB962C8B-B14F-4D97-AF65-F5344CB8AC3E}">
        <p14:creationId xmlns:p14="http://schemas.microsoft.com/office/powerpoint/2010/main" val="35675100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(c) NRZ Invert (NRZI): 1</a:t>
            </a:r>
            <a:r>
              <a:rPr lang="zh-CN" altLang="en-US"/>
              <a:t>对应的信号形式有误，信号持续时间内无翻转。翻转发生在信号交界处</a:t>
            </a:r>
            <a:endParaRPr lang="en-US" altLang="zh-CN"/>
          </a:p>
          <a:p>
            <a:pPr eaLnBrk="1" hangingPunct="1">
              <a:spcBef>
                <a:spcPct val="0"/>
              </a:spcBef>
            </a:pPr>
            <a:r>
              <a:rPr lang="zh-CN" altLang="en-US"/>
              <a:t>中文版教材中的图</a:t>
            </a:r>
            <a:r>
              <a:rPr lang="en-US" altLang="zh-CN"/>
              <a:t>2-20</a:t>
            </a:r>
            <a:r>
              <a:rPr lang="zh-CN" altLang="en-US"/>
              <a:t>的码型错行了，左侧文字要上移，具体参考课件中英文版的图。</a:t>
            </a:r>
          </a:p>
          <a:p>
            <a:pPr eaLnBrk="1" hangingPunct="1">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9832E0-6C9A-4016-867F-EA64F993B73B}" type="slidenum">
              <a:rPr lang="en-US" altLang="zh-CN" smtClean="0"/>
              <a:pPr/>
              <a:t>70</a:t>
            </a:fld>
            <a:endParaRPr lang="en-US" altLang="zh-CN"/>
          </a:p>
        </p:txBody>
      </p:sp>
    </p:spTree>
    <p:extLst>
      <p:ext uri="{BB962C8B-B14F-4D97-AF65-F5344CB8AC3E}">
        <p14:creationId xmlns:p14="http://schemas.microsoft.com/office/powerpoint/2010/main" val="313864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buFont typeface="Arial" panose="020B0604020202020204" pitchFamily="34" charset="0"/>
              <a:buNone/>
              <a:defRPr/>
            </a:pPr>
            <a:r>
              <a:rPr lang="en-US" altLang="zh-CN" dirty="0"/>
              <a:t>Baseline Wandering</a:t>
            </a:r>
          </a:p>
          <a:p>
            <a:pPr marL="171450" indent="-171450">
              <a:buFont typeface="Arial" panose="020B0604020202020204" pitchFamily="34" charset="0"/>
              <a:buChar char="•"/>
              <a:defRPr/>
            </a:pPr>
            <a:r>
              <a:rPr lang="en-US" altLang="zh-CN" dirty="0"/>
              <a:t>In decoding a digital signal, the receiver calculates a running average of the received signal power. This average is called the </a:t>
            </a:r>
            <a:r>
              <a:rPr lang="en-US" altLang="zh-CN" i="1" dirty="0">
                <a:solidFill>
                  <a:srgbClr val="0000FF"/>
                </a:solidFill>
              </a:rPr>
              <a:t>baseline</a:t>
            </a:r>
            <a:r>
              <a:rPr lang="en-US" altLang="zh-CN" dirty="0"/>
              <a:t>. </a:t>
            </a:r>
          </a:p>
          <a:p>
            <a:pPr marL="171450" indent="-171450">
              <a:buFont typeface="Arial" panose="020B0604020202020204" pitchFamily="34" charset="0"/>
              <a:buChar char="•"/>
              <a:defRPr/>
            </a:pPr>
            <a:r>
              <a:rPr lang="en-US" altLang="zh-CN" dirty="0"/>
              <a:t>The incoming signal power is evaluated against this baseline to determine the value of the data element. </a:t>
            </a:r>
          </a:p>
          <a:p>
            <a:pPr marL="171450" indent="-171450">
              <a:buFont typeface="Arial" panose="020B0604020202020204" pitchFamily="34" charset="0"/>
              <a:buChar char="•"/>
              <a:defRPr/>
            </a:pPr>
            <a:r>
              <a:rPr lang="en-US" altLang="zh-CN" dirty="0"/>
              <a:t>A long string of 0s or 1s can cause a drift in the baseline (baseline wandering) and make it difficult for the receiver to decode correctly. </a:t>
            </a:r>
          </a:p>
          <a:p>
            <a:pPr>
              <a:buFont typeface="Arial" panose="020B0604020202020204" pitchFamily="34" charset="0"/>
              <a:buNone/>
              <a:defRPr/>
            </a:pPr>
            <a:r>
              <a:rPr lang="en-US" altLang="zh-CN" dirty="0"/>
              <a:t>DC Components</a:t>
            </a:r>
          </a:p>
          <a:p>
            <a:pPr marL="342900" indent="-342900">
              <a:buFont typeface="Arial" panose="020B0604020202020204" pitchFamily="34" charset="0"/>
              <a:buChar char="•"/>
              <a:defRPr/>
            </a:pPr>
            <a:r>
              <a:rPr lang="en-US" altLang="zh-CN" sz="2000" dirty="0"/>
              <a:t>When the voltage level in a digital signal is constant for a while, the spectrum creates very low frequencies (results of Fourier analysis) around zero, presenting problems for a system that cannot pass low frequencies.</a:t>
            </a:r>
          </a:p>
          <a:p>
            <a:pPr>
              <a:buFont typeface="Arial" panose="020B0604020202020204" pitchFamily="34" charset="0"/>
              <a:buNone/>
              <a:defRPr/>
            </a:pPr>
            <a:endParaRPr lang="en-US" altLang="zh-CN" dirty="0"/>
          </a:p>
          <a:p>
            <a:pPr>
              <a:defRPr/>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133568-43EA-4C77-8894-E1CE7A3C290C}" type="slidenum">
              <a:rPr lang="en-US" altLang="zh-CN" smtClean="0"/>
              <a:pPr/>
              <a:t>71</a:t>
            </a:fld>
            <a:endParaRPr lang="en-US" altLang="zh-CN"/>
          </a:p>
        </p:txBody>
      </p:sp>
    </p:spTree>
    <p:extLst>
      <p:ext uri="{BB962C8B-B14F-4D97-AF65-F5344CB8AC3E}">
        <p14:creationId xmlns:p14="http://schemas.microsoft.com/office/powerpoint/2010/main" val="2114416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Strategies go from simplest to more complex and make progressively better use of bandwidth:</a:t>
            </a:r>
          </a:p>
          <a:p>
            <a:pPr eaLnBrk="1" hangingPunct="1">
              <a:spcBef>
                <a:spcPct val="0"/>
              </a:spcBef>
            </a:pPr>
            <a:r>
              <a:rPr lang="en-US" altLang="zh-CN"/>
              <a:t>-Manchester is simple (every symbol has an embedded transition) but uses twice the bandwidth of a data signal</a:t>
            </a:r>
          </a:p>
          <a:p>
            <a:r>
              <a:rPr lang="en-US" altLang="zh-CN"/>
              <a:t>-4B/5B ensures no more than three 0s in a row (1s can be handled by making the signal level change to represent a 1) and needs 1.25X bandwidth</a:t>
            </a:r>
            <a:r>
              <a:rPr lang="zh-CN" altLang="en-US"/>
              <a:t>（</a:t>
            </a:r>
            <a:r>
              <a:rPr lang="en-US" altLang="zh-CN"/>
              <a:t>designed to be used in combination with NRZ-I.</a:t>
            </a:r>
            <a:r>
              <a:rPr lang="zh-CN" altLang="en-US"/>
              <a:t>）</a:t>
            </a:r>
            <a:endParaRPr lang="en-US" altLang="zh-CN"/>
          </a:p>
          <a:p>
            <a:pPr eaLnBrk="1" hangingPunct="1">
              <a:spcBef>
                <a:spcPct val="0"/>
              </a:spcBef>
            </a:pPr>
            <a:r>
              <a:rPr lang="en-US" altLang="zh-CN"/>
              <a:t>-scrambler needs no extra bandwidth (just data XOR sequence XOR sequence = data)  but only makes long runs of 0s or 1s a low probability event</a:t>
            </a: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4982EF-D4D2-438B-852A-A70CD9CD9ADD}" type="slidenum">
              <a:rPr lang="en-US" altLang="zh-CN" smtClean="0"/>
              <a:pPr/>
              <a:t>76</a:t>
            </a:fld>
            <a:endParaRPr lang="en-US" altLang="zh-CN"/>
          </a:p>
        </p:txBody>
      </p:sp>
    </p:spTree>
    <p:extLst>
      <p:ext uri="{BB962C8B-B14F-4D97-AF65-F5344CB8AC3E}">
        <p14:creationId xmlns:p14="http://schemas.microsoft.com/office/powerpoint/2010/main" val="1033618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en-US" altLang="zh-CN">
                <a:effectLst>
                  <a:outerShdw blurRad="38100" dist="38100" dir="2700000" algn="tl">
                    <a:srgbClr val="000000">
                      <a:alpha val="43137"/>
                    </a:srgbClr>
                  </a:outerShdw>
                </a:effectLst>
              </a:rPr>
              <a:t>Multiplexing is the set of techniques that allows the simultaneous transmission of multiple signals across a single data link. </a:t>
            </a:r>
          </a:p>
          <a:p>
            <a:pPr>
              <a:defRPr/>
            </a:pPr>
            <a:r>
              <a:rPr lang="en-US" altLang="zh-CN">
                <a:effectLst>
                  <a:outerShdw blurRad="38100" dist="38100" dir="2700000" algn="tl">
                    <a:srgbClr val="000000">
                      <a:alpha val="43137"/>
                    </a:srgbClr>
                  </a:outerShdw>
                </a:effectLst>
              </a:rPr>
              <a:t>As data and telecommunications use increases, so does traffic. </a:t>
            </a:r>
          </a:p>
          <a:p>
            <a:pPr>
              <a:defRPr/>
            </a:pPr>
            <a:r>
              <a:rPr lang="en-US" altLang="zh-CN">
                <a:effectLst>
                  <a:outerShdw blurRad="38100" dist="38100" dir="2700000" algn="tl">
                    <a:srgbClr val="000000">
                      <a:alpha val="43137"/>
                    </a:srgbClr>
                  </a:outerShdw>
                </a:effectLst>
              </a:rPr>
              <a:t>We can accommodate this increase by continuing to add individual links each time a new channel is needed, or we can install higher-bandwidth links and use each to carry multiple signals. </a:t>
            </a:r>
          </a:p>
          <a:p>
            <a:pPr>
              <a:defRPr/>
            </a:pPr>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72DE42-63EC-4B3F-B854-80D0D6308793}" type="slidenum">
              <a:rPr lang="en-US" altLang="zh-CN" smtClean="0"/>
              <a:pPr/>
              <a:t>82</a:t>
            </a:fld>
            <a:endParaRPr lang="en-US" altLang="zh-CN"/>
          </a:p>
        </p:txBody>
      </p:sp>
    </p:spTree>
    <p:extLst>
      <p:ext uri="{BB962C8B-B14F-4D97-AF65-F5344CB8AC3E}">
        <p14:creationId xmlns:p14="http://schemas.microsoft.com/office/powerpoint/2010/main" val="3564452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When sending digital data, it is possible to divide the spectrum efficiently without using guard bands. </a:t>
            </a:r>
          </a:p>
          <a:p>
            <a:r>
              <a:rPr lang="en-US" altLang="zh-CN"/>
              <a:t>In </a:t>
            </a:r>
            <a:r>
              <a:rPr lang="en-US" altLang="zh-CN" b="1"/>
              <a:t>OFDM </a:t>
            </a:r>
            <a:r>
              <a:rPr lang="en-US" altLang="zh-CN"/>
              <a:t>(</a:t>
            </a:r>
            <a:r>
              <a:rPr lang="en-US" altLang="zh-CN" b="1"/>
              <a:t>Orthogonal Frequency Division Multiplexing</a:t>
            </a:r>
            <a:r>
              <a:rPr lang="en-US" altLang="zh-CN"/>
              <a:t>), the channel bandwidth is divided into many subcarriers that independently send data (e.g., with QAM). </a:t>
            </a:r>
          </a:p>
          <a:p>
            <a:r>
              <a:rPr lang="en-US" altLang="zh-CN"/>
              <a:t>The subcarriers are packed tightly together in the frequency domain. Thus, signals from each subcarrier extend into adjacent ones.</a:t>
            </a:r>
          </a:p>
          <a:p>
            <a:r>
              <a:rPr lang="en-US" altLang="zh-CN"/>
              <a:t>The frequency response of each subcarrier is designed so that it is zero at the center of the adjacent subcarriers. The subcarriers can therefore be sampled at their center frequencies without interference from their neighbors. To make this work, a guard time is needed to repeat a portion of the symbol signals in time so that they have the desired frequency response.</a:t>
            </a:r>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0419A8-5CC2-456D-9693-82D7BE760736}" type="slidenum">
              <a:rPr lang="en-US" altLang="zh-CN" smtClean="0"/>
              <a:pPr/>
              <a:t>85</a:t>
            </a:fld>
            <a:endParaRPr lang="en-US" altLang="zh-CN"/>
          </a:p>
        </p:txBody>
      </p:sp>
    </p:spTree>
    <p:extLst>
      <p:ext uri="{BB962C8B-B14F-4D97-AF65-F5344CB8AC3E}">
        <p14:creationId xmlns:p14="http://schemas.microsoft.com/office/powerpoint/2010/main" val="4199587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zh-CN"/>
              <a:t>The simplex mode can use the entire capacity of the channel to send data in one direction.</a:t>
            </a:r>
          </a:p>
          <a:p>
            <a:pPr marL="171450" indent="-171450">
              <a:buFontTx/>
              <a:buChar char="•"/>
            </a:pPr>
            <a:r>
              <a:rPr lang="en-US" altLang="zh-CN"/>
              <a:t>The half-duplex mode is used in cases where there is no need for communication in both directions at the same time; the entire capacity of the channel can be utilized for each direction.</a:t>
            </a:r>
          </a:p>
          <a:p>
            <a:pPr marL="171450" indent="-171450">
              <a:buFontTx/>
              <a:buChar char="•"/>
            </a:pPr>
            <a:r>
              <a:rPr lang="en-US" altLang="zh-CN"/>
              <a:t>The full-duplex mode is used when communication in both directions is required all the time. The capacity of the channel, however, must be divided between the two directions.</a:t>
            </a: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306B38B-3F46-4C14-BD5A-F410E61BD1CC}" type="slidenum">
              <a:rPr lang="en-US" altLang="zh-CN" smtClean="0"/>
              <a:pPr/>
              <a:t>8</a:t>
            </a:fld>
            <a:endParaRPr lang="en-US" altLang="zh-CN"/>
          </a:p>
        </p:txBody>
      </p:sp>
    </p:spTree>
    <p:extLst>
      <p:ext uri="{BB962C8B-B14F-4D97-AF65-F5344CB8AC3E}">
        <p14:creationId xmlns:p14="http://schemas.microsoft.com/office/powerpoint/2010/main" val="1493526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This distinction is to encourage competition by splitting the local and long distance markets. Another regulation to promote competition is local number portability, i.e., you can take your telephone number when you change carriers, to make changing easier. </a:t>
            </a:r>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E3E0C4-095B-4A0F-B7DA-2F32BC0D6F92}" type="slidenum">
              <a:rPr lang="en-US" altLang="zh-CN" smtClean="0"/>
              <a:pPr/>
              <a:t>91</a:t>
            </a:fld>
            <a:endParaRPr lang="en-US" altLang="zh-CN"/>
          </a:p>
        </p:txBody>
      </p:sp>
    </p:spTree>
    <p:extLst>
      <p:ext uri="{BB962C8B-B14F-4D97-AF65-F5344CB8AC3E}">
        <p14:creationId xmlns:p14="http://schemas.microsoft.com/office/powerpoint/2010/main" val="3314996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POTS = plain old telephone network, i.e., the traditional voice calls in the PSTN without modern improvements like DSL.</a:t>
            </a: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984CAF-3F3F-4398-AC6B-42215F92B3EC}" type="slidenum">
              <a:rPr lang="en-US" altLang="zh-CN" smtClean="0"/>
              <a:pPr/>
              <a:t>92</a:t>
            </a:fld>
            <a:endParaRPr lang="en-US" altLang="zh-CN"/>
          </a:p>
        </p:txBody>
      </p:sp>
    </p:spTree>
    <p:extLst>
      <p:ext uri="{BB962C8B-B14F-4D97-AF65-F5344CB8AC3E}">
        <p14:creationId xmlns:p14="http://schemas.microsoft.com/office/powerpoint/2010/main" val="158668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ADSL for “asymmetric DSL” is the most popular version of DSL. The asymmetric means that greater bandwidth hence greater data rates are allocated to downstream traffic.</a:t>
            </a:r>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818B6E1-3938-4862-98A4-025E257C5084}" type="slidenum">
              <a:rPr lang="en-US" altLang="zh-CN" smtClean="0"/>
              <a:pPr/>
              <a:t>93</a:t>
            </a:fld>
            <a:endParaRPr lang="en-US" altLang="zh-CN"/>
          </a:p>
        </p:txBody>
      </p:sp>
    </p:spTree>
    <p:extLst>
      <p:ext uri="{BB962C8B-B14F-4D97-AF65-F5344CB8AC3E}">
        <p14:creationId xmlns:p14="http://schemas.microsoft.com/office/powerpoint/2010/main" val="3113952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F72852-6BD2-4FAC-9B08-560F09F92A15}" type="slidenum">
              <a:rPr lang="en-US" altLang="zh-CN" smtClean="0"/>
              <a:pPr/>
              <a:t>95</a:t>
            </a:fld>
            <a:endParaRPr lang="en-US" altLang="zh-CN"/>
          </a:p>
        </p:txBody>
      </p:sp>
    </p:spTree>
    <p:extLst>
      <p:ext uri="{BB962C8B-B14F-4D97-AF65-F5344CB8AC3E}">
        <p14:creationId xmlns:p14="http://schemas.microsoft.com/office/powerpoint/2010/main" val="347702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EF41990-9DF9-4D2A-954A-7448AC50476F}" type="slidenum">
              <a:rPr lang="en-US" altLang="zh-CN" smtClean="0"/>
              <a:pPr/>
              <a:t>96</a:t>
            </a:fld>
            <a:endParaRPr lang="en-US" altLang="zh-CN"/>
          </a:p>
        </p:txBody>
      </p:sp>
    </p:spTree>
    <p:extLst>
      <p:ext uri="{BB962C8B-B14F-4D97-AF65-F5344CB8AC3E}">
        <p14:creationId xmlns:p14="http://schemas.microsoft.com/office/powerpoint/2010/main" val="2841162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PCM (Pulse Code Modulation)</a:t>
            </a:r>
            <a:r>
              <a:rPr lang="zh-CN" altLang="en-US"/>
              <a:t>：脉冲编码调制，包括采样、量化、编码三个步骤</a:t>
            </a:r>
            <a:endParaRPr lang="en-US" altLang="zh-CN"/>
          </a:p>
          <a:p>
            <a:pPr eaLnBrk="1" hangingPunct="1">
              <a:spcBef>
                <a:spcPct val="0"/>
              </a:spcBef>
            </a:pPr>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0DB6C55-B549-42B5-9699-DD04477ACCE0}" type="slidenum">
              <a:rPr lang="en-US" altLang="zh-CN" smtClean="0"/>
              <a:pPr/>
              <a:t>97</a:t>
            </a:fld>
            <a:endParaRPr lang="en-US" altLang="zh-CN"/>
          </a:p>
        </p:txBody>
      </p:sp>
    </p:spTree>
    <p:extLst>
      <p:ext uri="{BB962C8B-B14F-4D97-AF65-F5344CB8AC3E}">
        <p14:creationId xmlns:p14="http://schemas.microsoft.com/office/powerpoint/2010/main" val="3893177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SPE</a:t>
            </a:r>
            <a:r>
              <a:rPr lang="zh-CN" altLang="en-US"/>
              <a:t>：</a:t>
            </a:r>
            <a:r>
              <a:rPr lang="en-US" altLang="zh-CN"/>
              <a:t>Synchronous Payload Envelope</a:t>
            </a: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6BEB1F1-EE1F-4B52-BBC4-1037B506D839}" type="slidenum">
              <a:rPr lang="en-US" altLang="zh-CN" smtClean="0"/>
              <a:pPr/>
              <a:t>101</a:t>
            </a:fld>
            <a:endParaRPr lang="en-US" altLang="zh-CN"/>
          </a:p>
        </p:txBody>
      </p:sp>
    </p:spTree>
    <p:extLst>
      <p:ext uri="{BB962C8B-B14F-4D97-AF65-F5344CB8AC3E}">
        <p14:creationId xmlns:p14="http://schemas.microsoft.com/office/powerpoint/2010/main" val="1344274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en-US" altLang="zh-CN" dirty="0"/>
              <a:t>Circuit switching:</a:t>
            </a:r>
          </a:p>
          <a:p>
            <a:pPr marL="171450" indent="-171450">
              <a:buFont typeface="Arial" panose="020B0604020202020204" pitchFamily="34" charset="0"/>
              <a:buChar char="•"/>
              <a:defRPr/>
            </a:pPr>
            <a:r>
              <a:rPr lang="en-US" altLang="zh-CN" dirty="0"/>
              <a:t>Three phases: connection setup, data transfer, and connection teardown.</a:t>
            </a:r>
          </a:p>
          <a:p>
            <a:pPr marL="171450" indent="-171450">
              <a:buFont typeface="Arial" panose="020B0604020202020204" pitchFamily="34" charset="0"/>
              <a:buChar char="•"/>
              <a:defRPr/>
            </a:pPr>
            <a:r>
              <a:rPr lang="en-US" altLang="zh-CN" dirty="0"/>
              <a:t>Efficiency: It can be argued that circuit-switched networks are not as efficient as the other two types of networks because resources are allocated during the entire duration of the connection. These resources are unavailable to other connections. In a telephone network, people normally terminate the communication when they have finished their conversation.</a:t>
            </a:r>
          </a:p>
          <a:p>
            <a:pPr marL="171450" indent="-171450">
              <a:buFont typeface="Arial" panose="020B0604020202020204" pitchFamily="34" charset="0"/>
              <a:buChar char="•"/>
              <a:defRPr/>
            </a:pPr>
            <a:r>
              <a:rPr lang="en-US" altLang="zh-CN" dirty="0"/>
              <a:t>Delay: the delay in this type of network is minimal. During data transfer the data are not delayed at each switch; the resources are allocated for the duration of the connection. </a:t>
            </a:r>
          </a:p>
          <a:p>
            <a:pPr marL="171450" indent="-171450">
              <a:buFont typeface="Arial" panose="020B0604020202020204" pitchFamily="34" charset="0"/>
              <a:buChar char="•"/>
              <a:defRPr/>
            </a:pPr>
            <a:endParaRPr lang="en-US" altLang="zh-CN" dirty="0"/>
          </a:p>
          <a:p>
            <a:pPr>
              <a:buFont typeface="Arial" panose="020B0604020202020204" pitchFamily="34" charset="0"/>
              <a:buNone/>
              <a:defRPr/>
            </a:pPr>
            <a:r>
              <a:rPr lang="en-US" altLang="zh-CN" dirty="0"/>
              <a:t>In data communications, we need to send messages from one end system to another. If the message is going to pass through a packet-switched network, it needs to be divided into packets of fixed or variable size. The size of the packet is determined by the network and the governing protocol.</a:t>
            </a:r>
          </a:p>
          <a:p>
            <a:pPr marL="171450" indent="-171450">
              <a:buFont typeface="Arial" panose="020B0604020202020204" pitchFamily="34" charset="0"/>
              <a:buChar char="•"/>
              <a:defRPr/>
            </a:pPr>
            <a:endParaRPr lang="zh-CN" altLang="en-US" dirty="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5D30BF-34E3-4084-B755-BBB2D19EC4C9}" type="slidenum">
              <a:rPr lang="en-US" altLang="zh-CN" smtClean="0"/>
              <a:pPr/>
              <a:t>105</a:t>
            </a:fld>
            <a:endParaRPr lang="en-US" altLang="zh-CN"/>
          </a:p>
        </p:txBody>
      </p:sp>
    </p:spTree>
    <p:extLst>
      <p:ext uri="{BB962C8B-B14F-4D97-AF65-F5344CB8AC3E}">
        <p14:creationId xmlns:p14="http://schemas.microsoft.com/office/powerpoint/2010/main" val="3924750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GSM runs mostly in 850 / 900 / 1800 / 1900 MHz spectrum depending on the country</a:t>
            </a:r>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C1141E6-20B1-4D5E-9915-7D3431C455FB}" type="slidenum">
              <a:rPr lang="en-US" altLang="zh-CN" smtClean="0"/>
              <a:pPr/>
              <a:t>112</a:t>
            </a:fld>
            <a:endParaRPr lang="en-US" altLang="zh-CN"/>
          </a:p>
        </p:txBody>
      </p:sp>
    </p:spTree>
    <p:extLst>
      <p:ext uri="{BB962C8B-B14F-4D97-AF65-F5344CB8AC3E}">
        <p14:creationId xmlns:p14="http://schemas.microsoft.com/office/powerpoint/2010/main" val="343040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The isochronous transmission guarantees that the data arrive at a fixed rate, esp. for real-time audio and video.</a:t>
            </a:r>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117159-3006-4C74-96ED-DFA4196F5177}" type="slidenum">
              <a:rPr lang="en-US" altLang="zh-CN" smtClean="0"/>
              <a:pPr/>
              <a:t>9</a:t>
            </a:fld>
            <a:endParaRPr lang="en-US" altLang="zh-CN"/>
          </a:p>
        </p:txBody>
      </p:sp>
    </p:spTree>
    <p:extLst>
      <p:ext uri="{BB962C8B-B14F-4D97-AF65-F5344CB8AC3E}">
        <p14:creationId xmlns:p14="http://schemas.microsoft.com/office/powerpoint/2010/main" val="269922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Line coding is the process of converting digital data to digital signals. </a:t>
            </a:r>
          </a:p>
          <a:p>
            <a:r>
              <a:rPr lang="en-US" altLang="zh-CN"/>
              <a:t>Line coding converts a sequence of bits to a digital signal. </a:t>
            </a: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998F74A-41FD-44DC-821E-C26714372811}" type="slidenum">
              <a:rPr lang="en-US" altLang="zh-CN" smtClean="0"/>
              <a:pPr/>
              <a:t>10</a:t>
            </a:fld>
            <a:endParaRPr lang="en-US" altLang="zh-CN"/>
          </a:p>
        </p:txBody>
      </p:sp>
    </p:spTree>
    <p:extLst>
      <p:ext uri="{BB962C8B-B14F-4D97-AF65-F5344CB8AC3E}">
        <p14:creationId xmlns:p14="http://schemas.microsoft.com/office/powerpoint/2010/main" val="483970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CE17406-FC8F-4E41-B7E0-92354963C9E5}" type="slidenum">
              <a:rPr lang="en-US" altLang="zh-CN" smtClean="0"/>
              <a:pPr/>
              <a:t>11</a:t>
            </a:fld>
            <a:endParaRPr lang="en-US" altLang="zh-CN"/>
          </a:p>
        </p:txBody>
      </p:sp>
    </p:spTree>
    <p:extLst>
      <p:ext uri="{BB962C8B-B14F-4D97-AF65-F5344CB8AC3E}">
        <p14:creationId xmlns:p14="http://schemas.microsoft.com/office/powerpoint/2010/main" val="186054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In asynchronous transmission, we send 1 start bit (0) at the beginning and 1 or more stop bits (1s) at the end of each byte. There may be a gap between bytes.</a:t>
            </a:r>
          </a:p>
          <a:p>
            <a:r>
              <a:rPr lang="en-US" altLang="zh-CN"/>
              <a:t>Asynchronous here means “asynchronous at the byte level,” but the bits are still synchronized; their durations are the same.</a:t>
            </a: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5F43322-DB5F-4B9F-A16E-5B7D3BF156B8}" type="slidenum">
              <a:rPr lang="en-US" altLang="zh-CN" smtClean="0"/>
              <a:pPr/>
              <a:t>12</a:t>
            </a:fld>
            <a:endParaRPr lang="en-US" altLang="zh-CN"/>
          </a:p>
        </p:txBody>
      </p:sp>
    </p:spTree>
    <p:extLst>
      <p:ext uri="{BB962C8B-B14F-4D97-AF65-F5344CB8AC3E}">
        <p14:creationId xmlns:p14="http://schemas.microsoft.com/office/powerpoint/2010/main" val="3546786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59C143-20CE-48B0-9ADB-DD48733548C2}" type="slidenum">
              <a:rPr lang="en-US" altLang="zh-CN" smtClean="0"/>
              <a:pPr/>
              <a:t>13</a:t>
            </a:fld>
            <a:endParaRPr lang="en-US" altLang="zh-CN"/>
          </a:p>
        </p:txBody>
      </p:sp>
    </p:spTree>
    <p:extLst>
      <p:ext uri="{BB962C8B-B14F-4D97-AF65-F5344CB8AC3E}">
        <p14:creationId xmlns:p14="http://schemas.microsoft.com/office/powerpoint/2010/main" val="177294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457200" y="1143000"/>
            <a:ext cx="41148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ln/>
        </p:spPr>
        <p:txBody>
          <a:bodyPr/>
          <a:lstStyle>
            <a:lvl1pPr>
              <a:defRPr/>
            </a:lvl1pPr>
          </a:lstStyle>
          <a:p>
            <a:r>
              <a:rPr lang="en-US" altLang="zh-CN"/>
              <a:t>Computer Networks, Chapter 2 The Physical Layer</a:t>
            </a:r>
            <a:endParaRPr lang="en-US" altLang="zh-CN" dirty="0"/>
          </a:p>
        </p:txBody>
      </p:sp>
    </p:spTree>
    <p:extLst>
      <p:ext uri="{BB962C8B-B14F-4D97-AF65-F5344CB8AC3E}">
        <p14:creationId xmlns:p14="http://schemas.microsoft.com/office/powerpoint/2010/main" val="353512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457200" y="1143001"/>
            <a:ext cx="8229600" cy="11239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457200" y="2266950"/>
            <a:ext cx="4114800" cy="374332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2"/>
          </p:nvPr>
        </p:nvSpPr>
        <p:spPr>
          <a:ln/>
        </p:spPr>
        <p:txBody>
          <a:bodyPr/>
          <a:lstStyle>
            <a:lvl1pPr>
              <a:defRPr/>
            </a:lvl1pPr>
          </a:lstStyle>
          <a:p>
            <a:r>
              <a:rPr lang="en-US" altLang="zh-CN"/>
              <a:t>Computer Networks, Chapter 2 The Physical Layer</a:t>
            </a:r>
            <a:endParaRPr lang="en-US" altLang="zh-CN" dirty="0"/>
          </a:p>
        </p:txBody>
      </p:sp>
    </p:spTree>
    <p:extLst>
      <p:ext uri="{BB962C8B-B14F-4D97-AF65-F5344CB8AC3E}">
        <p14:creationId xmlns:p14="http://schemas.microsoft.com/office/powerpoint/2010/main" val="2523189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381124" y="1990725"/>
            <a:ext cx="73152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r>
              <a:rPr lang="en-US" altLang="zh-CN"/>
              <a:t>Computer Networks, Chapter 2 The Physical Layer</a:t>
            </a:r>
            <a:endParaRPr lang="en-US" altLang="zh-CN" dirty="0"/>
          </a:p>
        </p:txBody>
      </p:sp>
    </p:spTree>
    <p:extLst>
      <p:ext uri="{BB962C8B-B14F-4D97-AF65-F5344CB8AC3E}">
        <p14:creationId xmlns:p14="http://schemas.microsoft.com/office/powerpoint/2010/main" val="1996157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914399" y="1610713"/>
            <a:ext cx="7790214"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r>
              <a:rPr lang="en-US" altLang="zh-CN"/>
              <a:t>Computer Networks, Chapter 2 The Physical Layer</a:t>
            </a:r>
            <a:endParaRPr lang="en-US" altLang="zh-CN" dirty="0"/>
          </a:p>
        </p:txBody>
      </p:sp>
    </p:spTree>
    <p:extLst>
      <p:ext uri="{BB962C8B-B14F-4D97-AF65-F5344CB8AC3E}">
        <p14:creationId xmlns:p14="http://schemas.microsoft.com/office/powerpoint/2010/main" val="4006747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143000"/>
            <a:ext cx="82296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1"/>
          </p:nvPr>
        </p:nvSpPr>
        <p:spPr/>
        <p:txBody>
          <a:bodyPr/>
          <a:lstStyle>
            <a:lvl1pPr fontAlgn="auto">
              <a:spcBef>
                <a:spcPts val="0"/>
              </a:spcBef>
              <a:spcAft>
                <a:spcPts val="0"/>
              </a:spcAft>
              <a:defRPr sz="800">
                <a:ea typeface="+mn-ea"/>
              </a:defRPr>
            </a:lvl1pPr>
          </a:lstStyle>
          <a:p>
            <a:pPr>
              <a:defRPr/>
            </a:pPr>
            <a:r>
              <a:rPr lang="en-US"/>
              <a:t>Computer Networks, Chapter 2 The Physical Layer</a:t>
            </a:r>
            <a:endParaRPr lang="en-US" dirty="0"/>
          </a:p>
        </p:txBody>
      </p:sp>
    </p:spTree>
    <p:extLst>
      <p:ext uri="{BB962C8B-B14F-4D97-AF65-F5344CB8AC3E}">
        <p14:creationId xmlns:p14="http://schemas.microsoft.com/office/powerpoint/2010/main" val="2228636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5"/>
          <p:cNvSpPr>
            <a:spLocks noGrp="1" noChangeArrowheads="1"/>
          </p:cNvSpPr>
          <p:nvPr>
            <p:ph type="ftr" sz="quarter" idx="10"/>
          </p:nvPr>
        </p:nvSpPr>
        <p:spPr>
          <a:xfrm>
            <a:off x="304800" y="6572250"/>
            <a:ext cx="8610600" cy="276225"/>
          </a:xfrm>
        </p:spPr>
        <p:txBody>
          <a:bodyPr/>
          <a:lstStyle>
            <a:lvl1pPr algn="ctr" fontAlgn="auto">
              <a:spcBef>
                <a:spcPts val="0"/>
              </a:spcBef>
              <a:spcAft>
                <a:spcPts val="0"/>
              </a:spcAft>
              <a:defRPr sz="800" i="1">
                <a:latin typeface="Arial" pitchFamily="34" charset="0"/>
                <a:ea typeface="+mn-ea"/>
                <a:cs typeface="Arial" pitchFamily="34" charset="0"/>
              </a:defRPr>
            </a:lvl1pPr>
          </a:lstStyle>
          <a:p>
            <a:pPr>
              <a:defRPr/>
            </a:pPr>
            <a:r>
              <a:rPr lang="en-US"/>
              <a:t>Computer Networks, Chapter 2 The Physical Layer</a:t>
            </a:r>
            <a:endParaRPr lang="en-US" dirty="0"/>
          </a:p>
        </p:txBody>
      </p:sp>
    </p:spTree>
    <p:extLst>
      <p:ext uri="{BB962C8B-B14F-4D97-AF65-F5344CB8AC3E}">
        <p14:creationId xmlns:p14="http://schemas.microsoft.com/office/powerpoint/2010/main" val="26289548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1381125" y="1590675"/>
            <a:ext cx="73152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p:cNvSpPr>
            <a:spLocks noGrp="1" noChangeArrowheads="1"/>
          </p:cNvSpPr>
          <p:nvPr>
            <p:ph type="ftr" sz="quarter" idx="3"/>
          </p:nvPr>
        </p:nvSpPr>
        <p:spPr bwMode="auto">
          <a:xfrm>
            <a:off x="0" y="6553200"/>
            <a:ext cx="914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800" i="1">
                <a:ea typeface="宋体" panose="02010600030101010101" pitchFamily="2" charset="-122"/>
              </a:defRPr>
            </a:lvl1pPr>
          </a:lstStyle>
          <a:p>
            <a:r>
              <a:rPr lang="en-US" altLang="zh-CN"/>
              <a:t>Computer Networks, Chapter 2 The Physical Layer</a:t>
            </a:r>
            <a:endParaRPr lang="en-US" altLang="zh-CN" dirty="0"/>
          </a:p>
        </p:txBody>
      </p:sp>
      <p:sp>
        <p:nvSpPr>
          <p:cNvPr id="2" name="文本框 1"/>
          <p:cNvSpPr txBox="1"/>
          <p:nvPr userDrawn="1"/>
        </p:nvSpPr>
        <p:spPr>
          <a:xfrm>
            <a:off x="8046720" y="6516303"/>
            <a:ext cx="505326" cy="369332"/>
          </a:xfrm>
          <a:prstGeom prst="rect">
            <a:avLst/>
          </a:prstGeom>
          <a:noFill/>
        </p:spPr>
        <p:txBody>
          <a:bodyPr wrap="square" rtlCol="0">
            <a:spAutoFit/>
          </a:bodyPr>
          <a:lstStyle/>
          <a:p>
            <a:fld id="{48C5FD62-9292-4556-AEB8-0F1E7915E139}"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Lst>
  <p:hf sldNum="0" hdr="0" dt="0"/>
  <p:txStyles>
    <p:titleStyle>
      <a:lvl1pPr algn="ctr" rtl="0" eaLnBrk="0" fontAlgn="base" hangingPunct="0">
        <a:spcBef>
          <a:spcPct val="0"/>
        </a:spcBef>
        <a:spcAft>
          <a:spcPct val="0"/>
        </a:spcAft>
        <a:defRPr sz="3600">
          <a:solidFill>
            <a:srgbClr val="FF0000"/>
          </a:solidFill>
          <a:latin typeface="Arial" pitchFamily="34" charset="0"/>
          <a:ea typeface="+mj-ea"/>
          <a:cs typeface="Arial" pitchFamily="34" charset="0"/>
        </a:defRPr>
      </a:lvl1pPr>
      <a:lvl2pPr algn="ctr" rtl="0" eaLnBrk="0" fontAlgn="base" hangingPunct="0">
        <a:spcBef>
          <a:spcPct val="0"/>
        </a:spcBef>
        <a:spcAft>
          <a:spcPct val="0"/>
        </a:spcAft>
        <a:defRPr sz="3600">
          <a:solidFill>
            <a:srgbClr val="FF0000"/>
          </a:solidFill>
          <a:latin typeface="Arial" charset="0"/>
          <a:cs typeface="Arial" charset="0"/>
        </a:defRPr>
      </a:lvl2pPr>
      <a:lvl3pPr algn="ctr" rtl="0" eaLnBrk="0" fontAlgn="base" hangingPunct="0">
        <a:spcBef>
          <a:spcPct val="0"/>
        </a:spcBef>
        <a:spcAft>
          <a:spcPct val="0"/>
        </a:spcAft>
        <a:defRPr sz="3600">
          <a:solidFill>
            <a:srgbClr val="FF0000"/>
          </a:solidFill>
          <a:latin typeface="Arial" charset="0"/>
          <a:cs typeface="Arial" charset="0"/>
        </a:defRPr>
      </a:lvl3pPr>
      <a:lvl4pPr algn="ctr" rtl="0" eaLnBrk="0" fontAlgn="base" hangingPunct="0">
        <a:spcBef>
          <a:spcPct val="0"/>
        </a:spcBef>
        <a:spcAft>
          <a:spcPct val="0"/>
        </a:spcAft>
        <a:defRPr sz="3600">
          <a:solidFill>
            <a:srgbClr val="FF0000"/>
          </a:solidFill>
          <a:latin typeface="Arial" charset="0"/>
          <a:cs typeface="Arial" charset="0"/>
        </a:defRPr>
      </a:lvl4pPr>
      <a:lvl5pPr algn="ctr" rtl="0" eaLnBrk="0" fontAlgn="base" hangingPunct="0">
        <a:spcBef>
          <a:spcPct val="0"/>
        </a:spcBef>
        <a:spcAft>
          <a:spcPct val="0"/>
        </a:spcAft>
        <a:defRPr sz="3600">
          <a:solidFill>
            <a:srgbClr val="FF0000"/>
          </a:solidFill>
          <a:latin typeface="Arial" charset="0"/>
          <a:cs typeface="Arial" charset="0"/>
        </a:defRPr>
      </a:lvl5pPr>
      <a:lvl6pPr marL="457200" algn="ctr" rtl="0" eaLnBrk="1" fontAlgn="base" hangingPunct="1">
        <a:spcBef>
          <a:spcPct val="0"/>
        </a:spcBef>
        <a:spcAft>
          <a:spcPct val="0"/>
        </a:spcAft>
        <a:defRPr sz="4400">
          <a:solidFill>
            <a:srgbClr val="FF0000"/>
          </a:solidFill>
          <a:latin typeface="Times New Roman" pitchFamily="18" charset="0"/>
        </a:defRPr>
      </a:lvl6pPr>
      <a:lvl7pPr marL="914400" algn="ctr" rtl="0" eaLnBrk="1" fontAlgn="base" hangingPunct="1">
        <a:spcBef>
          <a:spcPct val="0"/>
        </a:spcBef>
        <a:spcAft>
          <a:spcPct val="0"/>
        </a:spcAft>
        <a:defRPr sz="4400">
          <a:solidFill>
            <a:srgbClr val="FF0000"/>
          </a:solidFill>
          <a:latin typeface="Times New Roman" pitchFamily="18" charset="0"/>
        </a:defRPr>
      </a:lvl7pPr>
      <a:lvl8pPr marL="1371600" algn="ctr" rtl="0" eaLnBrk="1" fontAlgn="base" hangingPunct="1">
        <a:spcBef>
          <a:spcPct val="0"/>
        </a:spcBef>
        <a:spcAft>
          <a:spcPct val="0"/>
        </a:spcAft>
        <a:defRPr sz="4400">
          <a:solidFill>
            <a:srgbClr val="FF0000"/>
          </a:solidFill>
          <a:latin typeface="Times New Roman" pitchFamily="18" charset="0"/>
        </a:defRPr>
      </a:lvl8pPr>
      <a:lvl9pPr marL="1828800" algn="ctr" rtl="0" eaLnBrk="1" fontAlgn="base" hangingPunct="1">
        <a:spcBef>
          <a:spcPct val="0"/>
        </a:spcBef>
        <a:spcAft>
          <a:spcPct val="0"/>
        </a:spcAft>
        <a:defRPr sz="4400">
          <a:solidFill>
            <a:srgbClr val="FF0000"/>
          </a:solidFill>
          <a:latin typeface="Times New Roman" pitchFamily="18" charset="0"/>
        </a:defRPr>
      </a:lvl9pPr>
    </p:titleStyle>
    <p:bodyStyle>
      <a:lvl1pPr algn="l" rtl="0" eaLnBrk="0" fontAlgn="base" hangingPunct="0">
        <a:spcBef>
          <a:spcPts val="1800"/>
        </a:spcBef>
        <a:spcAft>
          <a:spcPct val="0"/>
        </a:spcAft>
        <a:buClr>
          <a:srgbClr val="0000FF"/>
        </a:buClr>
        <a:buFont typeface="Arial" panose="020B0604020202020204" pitchFamily="34" charset="0"/>
        <a:defRPr sz="2400">
          <a:solidFill>
            <a:schemeClr val="tx1"/>
          </a:solidFill>
          <a:latin typeface="Arial" pitchFamily="34" charset="0"/>
          <a:ea typeface="+mn-ea"/>
          <a:cs typeface="Arial" pitchFamily="34" charset="0"/>
        </a:defRPr>
      </a:lvl1pPr>
      <a:lvl2pPr marL="457200" indent="-457200" algn="l" rtl="0" eaLnBrk="0" fontAlgn="base" hangingPunct="0">
        <a:spcBef>
          <a:spcPts val="600"/>
        </a:spcBef>
        <a:spcAft>
          <a:spcPct val="0"/>
        </a:spcAft>
        <a:buClr>
          <a:srgbClr val="0000FF"/>
        </a:buClr>
        <a:buFont typeface="Arial" panose="020B0604020202020204" pitchFamily="34" charset="0"/>
        <a:buChar char="•"/>
        <a:defRPr sz="2400">
          <a:solidFill>
            <a:schemeClr val="tx1"/>
          </a:solidFill>
          <a:latin typeface="Arial" pitchFamily="34" charset="0"/>
          <a:cs typeface="Arial" pitchFamily="34" charset="0"/>
        </a:defRPr>
      </a:lvl2pPr>
      <a:lvl3pPr marL="800100" indent="-342900" algn="l" rtl="0" eaLnBrk="0" fontAlgn="base" hangingPunct="0">
        <a:spcBef>
          <a:spcPct val="20000"/>
        </a:spcBef>
        <a:spcAft>
          <a:spcPct val="0"/>
        </a:spcAft>
        <a:buClr>
          <a:srgbClr val="0000FF"/>
        </a:buClr>
        <a:buFont typeface="Arial" panose="020B0604020202020204" pitchFamily="34" charset="0"/>
        <a:buChar char="−"/>
        <a:defRPr sz="2000">
          <a:solidFill>
            <a:schemeClr val="tx1"/>
          </a:solidFill>
          <a:latin typeface="Arial" pitchFamily="34" charset="0"/>
          <a:cs typeface="Arial" pitchFamily="34" charset="0"/>
        </a:defRPr>
      </a:lvl3pPr>
      <a:lvl4pPr marL="1028700" indent="-228600" algn="l" rtl="0" eaLnBrk="0" fontAlgn="base" hangingPunct="0">
        <a:spcBef>
          <a:spcPct val="20000"/>
        </a:spcBef>
        <a:spcAft>
          <a:spcPct val="0"/>
        </a:spcAft>
        <a:buClr>
          <a:srgbClr val="0000FF"/>
        </a:buClr>
        <a:buFont typeface="Arial" panose="020B0604020202020204" pitchFamily="34" charset="0"/>
        <a:buChar char="»"/>
        <a:defRPr>
          <a:solidFill>
            <a:schemeClr val="tx1"/>
          </a:solidFill>
          <a:latin typeface="Arial" pitchFamily="34" charset="0"/>
          <a:cs typeface="Arial" pitchFamily="34" charset="0"/>
        </a:defRPr>
      </a:lvl4pPr>
      <a:lvl5pPr marL="1257300" indent="-228600" algn="l" rtl="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itchFamily="34" charset="0"/>
          <a:cs typeface="Arial" pitchFamily="34" charset="0"/>
        </a:defRPr>
      </a:lvl5pPr>
      <a:lvl6pPr marL="2667000" indent="-381000" algn="l" rtl="0" eaLnBrk="1" fontAlgn="base" hangingPunct="1">
        <a:spcBef>
          <a:spcPct val="20000"/>
        </a:spcBef>
        <a:spcAft>
          <a:spcPct val="0"/>
        </a:spcAft>
        <a:buClr>
          <a:schemeClr val="accent2"/>
        </a:buClr>
        <a:buChar char="»"/>
        <a:defRPr sz="2000">
          <a:solidFill>
            <a:schemeClr val="tx1"/>
          </a:solidFill>
          <a:latin typeface="+mn-lt"/>
        </a:defRPr>
      </a:lvl6pPr>
      <a:lvl7pPr marL="3124200" indent="-381000" algn="l" rtl="0" eaLnBrk="1" fontAlgn="base" hangingPunct="1">
        <a:spcBef>
          <a:spcPct val="20000"/>
        </a:spcBef>
        <a:spcAft>
          <a:spcPct val="0"/>
        </a:spcAft>
        <a:buClr>
          <a:schemeClr val="accent2"/>
        </a:buClr>
        <a:buChar char="»"/>
        <a:defRPr sz="2000">
          <a:solidFill>
            <a:schemeClr val="tx1"/>
          </a:solidFill>
          <a:latin typeface="+mn-lt"/>
        </a:defRPr>
      </a:lvl7pPr>
      <a:lvl8pPr marL="3581400" indent="-381000" algn="l" rtl="0" eaLnBrk="1" fontAlgn="base" hangingPunct="1">
        <a:spcBef>
          <a:spcPct val="20000"/>
        </a:spcBef>
        <a:spcAft>
          <a:spcPct val="0"/>
        </a:spcAft>
        <a:buClr>
          <a:schemeClr val="accent2"/>
        </a:buClr>
        <a:buChar char="»"/>
        <a:defRPr sz="2000">
          <a:solidFill>
            <a:schemeClr val="tx1"/>
          </a:solidFill>
          <a:latin typeface="+mn-lt"/>
        </a:defRPr>
      </a:lvl8pPr>
      <a:lvl9pPr marL="4038600" indent="-381000" algn="l" rtl="0" eaLnBrk="1" fontAlgn="base" hangingPunct="1">
        <a:spcBef>
          <a:spcPct val="20000"/>
        </a:spcBef>
        <a:spcAft>
          <a:spcPct val="0"/>
        </a:spcAft>
        <a:buClr>
          <a:schemeClr val="accent2"/>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138.png"/></Relationships>
</file>

<file path=ppt/slides/_rels/slide1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14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png"/><Relationship Id="rId7"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82.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1.png"/><Relationship Id="rId4"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06.emf"/></Relationships>
</file>

<file path=ppt/slides/_rels/slide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113.png"/></Relationships>
</file>

<file path=ppt/slides/_rels/slide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emf"/><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0" y="685800"/>
            <a:ext cx="9144000" cy="1143000"/>
          </a:xfrm>
        </p:spPr>
        <p:txBody>
          <a:bodyPr/>
          <a:lstStyle/>
          <a:p>
            <a:r>
              <a:rPr lang="en-US" altLang="zh-CN">
                <a:ea typeface="宋体" panose="02010600030101010101" pitchFamily="2" charset="-122"/>
              </a:rPr>
              <a:t>The Physical Layer</a:t>
            </a:r>
            <a:br>
              <a:rPr lang="en-US" altLang="zh-CN">
                <a:ea typeface="宋体" panose="02010600030101010101" pitchFamily="2" charset="-122"/>
              </a:rPr>
            </a:br>
            <a:r>
              <a:rPr lang="en-US" altLang="zh-CN" sz="2400">
                <a:solidFill>
                  <a:srgbClr val="7F7F7F"/>
                </a:solidFill>
                <a:ea typeface="宋体" panose="02010600030101010101" pitchFamily="2" charset="-122"/>
              </a:rPr>
              <a:t>Chapter 2</a:t>
            </a:r>
            <a:endParaRPr lang="en-US" altLang="zh-CN">
              <a:ea typeface="宋体" panose="02010600030101010101" pitchFamily="2" charset="-122"/>
            </a:endParaRPr>
          </a:p>
        </p:txBody>
      </p:sp>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124" name="Subtitle 2"/>
          <p:cNvSpPr>
            <a:spLocks noGrp="1"/>
          </p:cNvSpPr>
          <p:nvPr>
            <p:ph idx="1"/>
          </p:nvPr>
        </p:nvSpPr>
        <p:spPr>
          <a:xfrm>
            <a:off x="1257300" y="1990725"/>
            <a:ext cx="6686550" cy="4019550"/>
          </a:xfrm>
        </p:spPr>
        <p:txBody>
          <a:bodyPr/>
          <a:lstStyle/>
          <a:p>
            <a:pPr lvl="1"/>
            <a:r>
              <a:rPr lang="en-US" altLang="zh-CN">
                <a:ea typeface="宋体" panose="02010600030101010101" pitchFamily="2" charset="-122"/>
              </a:rPr>
              <a:t>Theoretical Basis for Data Communications</a:t>
            </a:r>
          </a:p>
          <a:p>
            <a:pPr lvl="1"/>
            <a:r>
              <a:rPr lang="en-US" altLang="zh-CN">
                <a:ea typeface="宋体" panose="02010600030101010101" pitchFamily="2" charset="-122"/>
              </a:rPr>
              <a:t>Guided Transmission Media</a:t>
            </a:r>
          </a:p>
          <a:p>
            <a:pPr lvl="1"/>
            <a:r>
              <a:rPr lang="en-US" altLang="zh-CN">
                <a:ea typeface="宋体" panose="02010600030101010101" pitchFamily="2" charset="-122"/>
              </a:rPr>
              <a:t>Wireless Transmission</a:t>
            </a:r>
          </a:p>
          <a:p>
            <a:pPr lvl="1"/>
            <a:r>
              <a:rPr lang="en-US" altLang="zh-CN">
                <a:solidFill>
                  <a:srgbClr val="7F7F7F"/>
                </a:solidFill>
                <a:ea typeface="宋体" panose="02010600030101010101" pitchFamily="2" charset="-122"/>
              </a:rPr>
              <a:t>Communication Satellites</a:t>
            </a:r>
          </a:p>
          <a:p>
            <a:pPr lvl="1"/>
            <a:r>
              <a:rPr lang="en-US" altLang="zh-CN">
                <a:ea typeface="宋体" panose="02010600030101010101" pitchFamily="2" charset="-122"/>
              </a:rPr>
              <a:t>Digital Modulation and Multiplexing</a:t>
            </a:r>
          </a:p>
          <a:p>
            <a:pPr lvl="1"/>
            <a:r>
              <a:rPr lang="en-US" altLang="zh-CN">
                <a:solidFill>
                  <a:srgbClr val="7F7F7F"/>
                </a:solidFill>
                <a:ea typeface="宋体" panose="02010600030101010101" pitchFamily="2" charset="-122"/>
              </a:rPr>
              <a:t>Public Switched Telephone Network</a:t>
            </a:r>
          </a:p>
          <a:p>
            <a:pPr lvl="1"/>
            <a:r>
              <a:rPr lang="en-US" altLang="zh-CN">
                <a:solidFill>
                  <a:srgbClr val="7F7F7F"/>
                </a:solidFill>
                <a:ea typeface="宋体" panose="02010600030101010101" pitchFamily="2" charset="-122"/>
              </a:rPr>
              <a:t>Mobile Telephone System</a:t>
            </a:r>
          </a:p>
          <a:p>
            <a:pPr lvl="1"/>
            <a:r>
              <a:rPr lang="en-US" altLang="zh-CN">
                <a:solidFill>
                  <a:srgbClr val="7F7F7F"/>
                </a:solidFill>
                <a:ea typeface="宋体" panose="02010600030101010101" pitchFamily="2" charset="-122"/>
              </a:rPr>
              <a:t>Cable Television</a:t>
            </a:r>
          </a:p>
          <a:p>
            <a:pPr lvl="1"/>
            <a:endParaRPr lang="en-US" altLang="zh-CN" sz="1800">
              <a:solidFill>
                <a:srgbClr val="7F7F7F"/>
              </a:solidFill>
              <a:ea typeface="宋体" panose="02010600030101010101" pitchFamily="2" charset="-122"/>
            </a:endParaRPr>
          </a:p>
        </p:txBody>
      </p:sp>
    </p:spTree>
    <p:extLst>
      <p:ext uri="{BB962C8B-B14F-4D97-AF65-F5344CB8AC3E}">
        <p14:creationId xmlns:p14="http://schemas.microsoft.com/office/powerpoint/2010/main" val="2960430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mph" presetSubtype="0" fill="hold" nodeType="clickEffect">
                                  <p:stCondLst>
                                    <p:cond delay="0"/>
                                  </p:stCondLst>
                                  <p:childTnLst>
                                    <p:animClr clrSpc="rgb" dir="cw">
                                      <p:cBhvr override="childStyle">
                                        <p:cTn id="6" dur="500" fill="hold"/>
                                        <p:tgtEl>
                                          <p:spTgt spid="5124">
                                            <p:txEl>
                                              <p:pRg st="0" end="0"/>
                                            </p:txEl>
                                          </p:spTgt>
                                        </p:tgtEl>
                                        <p:attrNameLst>
                                          <p:attrName>style.color</p:attrName>
                                        </p:attrNameLst>
                                      </p:cBhvr>
                                      <p:to>
                                        <a:srgbClr val="0000FF"/>
                                      </p:to>
                                    </p:animClr>
                                    <p:animClr clrSpc="rgb" dir="cw">
                                      <p:cBhvr>
                                        <p:cTn id="7" dur="500" fill="hold"/>
                                        <p:tgtEl>
                                          <p:spTgt spid="5124">
                                            <p:txEl>
                                              <p:pRg st="0" end="0"/>
                                            </p:txEl>
                                          </p:spTgt>
                                        </p:tgtEl>
                                        <p:attrNameLst>
                                          <p:attrName>fillcolor</p:attrName>
                                        </p:attrNameLst>
                                      </p:cBhvr>
                                      <p:to>
                                        <a:srgbClr val="0000FF"/>
                                      </p:to>
                                    </p:animClr>
                                    <p:set>
                                      <p:cBhvr>
                                        <p:cTn id="8" dur="500" fill="hold"/>
                                        <p:tgtEl>
                                          <p:spTgt spid="5124">
                                            <p:txEl>
                                              <p:pRg st="0" end="0"/>
                                            </p:txEl>
                                          </p:spTgt>
                                        </p:tgtEl>
                                        <p:attrNameLst>
                                          <p:attrName>fill.type</p:attrName>
                                        </p:attrNameLst>
                                      </p:cBhvr>
                                      <p:to>
                                        <p:strVal val="solid"/>
                                      </p:to>
                                    </p:set>
                                    <p:set>
                                      <p:cBhvr>
                                        <p:cTn id="9" dur="500" fill="hold"/>
                                        <p:tgtEl>
                                          <p:spTgt spid="5124">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a:ea typeface="宋体" panose="02010600030101010101" pitchFamily="2" charset="-122"/>
              </a:rPr>
              <a:t>Parallel Transmission</a:t>
            </a:r>
            <a:endParaRPr lang="zh-CN" altLang="en-US">
              <a:ea typeface="宋体" panose="02010600030101010101" pitchFamily="2" charset="-122"/>
            </a:endParaRPr>
          </a:p>
        </p:txBody>
      </p:sp>
      <p:sp>
        <p:nvSpPr>
          <p:cNvPr id="19459"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1946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089150"/>
            <a:ext cx="685800"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975" y="2060575"/>
            <a:ext cx="884238"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9188" y="1403350"/>
            <a:ext cx="4462462"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矩形 7"/>
          <p:cNvSpPr>
            <a:spLocks noChangeArrowheads="1"/>
          </p:cNvSpPr>
          <p:nvPr/>
        </p:nvSpPr>
        <p:spPr bwMode="auto">
          <a:xfrm>
            <a:off x="1350963" y="4981575"/>
            <a:ext cx="16732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sz="2000">
                <a:solidFill>
                  <a:srgbClr val="0000FF"/>
                </a:solidFill>
                <a:latin typeface="Calibri" panose="020F0502020204030204" pitchFamily="34" charset="0"/>
                <a:ea typeface="宋体" panose="02010600030101010101" pitchFamily="2" charset="-122"/>
              </a:rPr>
              <a:t>At the sender, digital data are encoded into a digital signal. </a:t>
            </a:r>
          </a:p>
        </p:txBody>
      </p:sp>
      <p:sp>
        <p:nvSpPr>
          <p:cNvPr id="19465" name="矩形 8"/>
          <p:cNvSpPr>
            <a:spLocks noChangeArrowheads="1"/>
          </p:cNvSpPr>
          <p:nvPr/>
        </p:nvSpPr>
        <p:spPr bwMode="auto">
          <a:xfrm>
            <a:off x="6475413" y="4984750"/>
            <a:ext cx="18415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sz="2000">
                <a:solidFill>
                  <a:srgbClr val="0000FF"/>
                </a:solidFill>
                <a:latin typeface="Calibri" panose="020F0502020204030204" pitchFamily="34" charset="0"/>
                <a:ea typeface="宋体" panose="02010600030101010101" pitchFamily="2" charset="-122"/>
              </a:rPr>
              <a:t>At the receiver, the digital data are recreated by decoding the digital signal. </a:t>
            </a:r>
            <a:endParaRPr lang="zh-CN" altLang="en-US" sz="2000">
              <a:solidFill>
                <a:srgbClr val="0000FF"/>
              </a:solidFill>
              <a:ea typeface="宋体" panose="02010600030101010101" pitchFamily="2" charset="-122"/>
            </a:endParaRPr>
          </a:p>
        </p:txBody>
      </p:sp>
    </p:spTree>
    <p:extLst>
      <p:ext uri="{BB962C8B-B14F-4D97-AF65-F5344CB8AC3E}">
        <p14:creationId xmlns:p14="http://schemas.microsoft.com/office/powerpoint/2010/main" val="1611735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3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46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p:bldP spid="1946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a:ea typeface="宋体" panose="02010600030101010101" pitchFamily="2" charset="-122"/>
              </a:rPr>
              <a:t>DS, T line and E line rates</a:t>
            </a:r>
            <a:endParaRPr lang="zh-CN" altLang="en-US">
              <a:ea typeface="宋体" panose="02010600030101010101" pitchFamily="2" charset="-122"/>
            </a:endParaRPr>
          </a:p>
        </p:txBody>
      </p:sp>
      <p:sp>
        <p:nvSpPr>
          <p:cNvPr id="52227"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5222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22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371600"/>
            <a:ext cx="8975725"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413" y="3552825"/>
            <a:ext cx="56007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矩形 1"/>
          <p:cNvSpPr>
            <a:spLocks noChangeArrowheads="1"/>
          </p:cNvSpPr>
          <p:nvPr/>
        </p:nvSpPr>
        <p:spPr bwMode="auto">
          <a:xfrm>
            <a:off x="1744663" y="5591175"/>
            <a:ext cx="5830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0000FF"/>
                </a:solidFill>
                <a:ea typeface="宋体" panose="02010600030101010101" pitchFamily="2" charset="-122"/>
              </a:rPr>
              <a:t>Bit rate of E1: (30+2)*8 bit /125 </a:t>
            </a:r>
            <a:r>
              <a:rPr lang="el-GR" altLang="zh-CN" sz="1800">
                <a:solidFill>
                  <a:srgbClr val="0000FF"/>
                </a:solidFill>
              </a:rPr>
              <a:t>μ</a:t>
            </a:r>
            <a:r>
              <a:rPr lang="en-US" altLang="zh-CN" sz="1800">
                <a:solidFill>
                  <a:srgbClr val="0000FF"/>
                </a:solidFill>
                <a:ea typeface="宋体" panose="02010600030101010101" pitchFamily="2" charset="-122"/>
              </a:rPr>
              <a:t>s = 2.048Mbps</a:t>
            </a:r>
            <a:endParaRPr lang="zh-CN" altLang="en-US" sz="1800">
              <a:solidFill>
                <a:srgbClr val="0000FF"/>
              </a:solidFill>
              <a:ea typeface="宋体" panose="02010600030101010101" pitchFamily="2" charset="-122"/>
            </a:endParaRPr>
          </a:p>
        </p:txBody>
      </p:sp>
    </p:spTree>
    <p:extLst>
      <p:ext uri="{BB962C8B-B14F-4D97-AF65-F5344CB8AC3E}">
        <p14:creationId xmlns:p14="http://schemas.microsoft.com/office/powerpoint/2010/main" val="42928647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a:ea typeface="宋体" panose="02010600030101010101" pitchFamily="2" charset="-122"/>
              </a:rPr>
              <a:t>Trunks and Multiplexing (2)</a:t>
            </a:r>
          </a:p>
        </p:txBody>
      </p:sp>
      <p:sp>
        <p:nvSpPr>
          <p:cNvPr id="53251" name="Rectangle 3"/>
          <p:cNvSpPr>
            <a:spLocks noGrp="1" noChangeArrowheads="1"/>
          </p:cNvSpPr>
          <p:nvPr>
            <p:ph type="body" idx="1"/>
          </p:nvPr>
        </p:nvSpPr>
        <p:spPr>
          <a:xfrm>
            <a:off x="685800" y="1143000"/>
            <a:ext cx="8229600" cy="4867275"/>
          </a:xfrm>
        </p:spPr>
        <p:txBody>
          <a:bodyPr/>
          <a:lstStyle/>
          <a:p>
            <a:r>
              <a:rPr lang="en-US" altLang="zh-CN">
                <a:ea typeface="宋体" panose="02010600030101010101" pitchFamily="2" charset="-122"/>
              </a:rPr>
              <a:t>SONET (Synchronous Optical NETwork) is the worldwide standard for carrying digital signals on optical trunks</a:t>
            </a:r>
          </a:p>
          <a:p>
            <a:pPr lvl="1"/>
            <a:r>
              <a:rPr lang="en-US" altLang="zh-CN">
                <a:ea typeface="宋体" panose="02010600030101010101" pitchFamily="2" charset="-122"/>
              </a:rPr>
              <a:t>Keeps 125 </a:t>
            </a:r>
            <a:r>
              <a:rPr lang="el-GR" altLang="zh-CN"/>
              <a:t>μ</a:t>
            </a:r>
            <a:r>
              <a:rPr lang="en-US" altLang="zh-CN">
                <a:ea typeface="宋体" panose="02010600030101010101" pitchFamily="2" charset="-122"/>
              </a:rPr>
              <a:t>s frame; base frame is 810 bytes (52Mbps)</a:t>
            </a:r>
          </a:p>
          <a:p>
            <a:pPr lvl="1"/>
            <a:r>
              <a:rPr lang="en-US" altLang="zh-CN">
                <a:ea typeface="宋体" panose="02010600030101010101" pitchFamily="2" charset="-122"/>
              </a:rPr>
              <a:t>Payload “floats” within framing for flexibility</a:t>
            </a:r>
          </a:p>
        </p:txBody>
      </p:sp>
      <p:sp>
        <p:nvSpPr>
          <p:cNvPr id="53252"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3253" name="Picture 2"/>
          <p:cNvPicPr>
            <a:picLocks noChangeAspect="1" noChangeArrowheads="1"/>
          </p:cNvPicPr>
          <p:nvPr/>
        </p:nvPicPr>
        <p:blipFill>
          <a:blip r:embed="rId3">
            <a:extLst>
              <a:ext uri="{28A0092B-C50C-407E-A947-70E740481C1C}">
                <a14:useLocalDpi xmlns:a14="http://schemas.microsoft.com/office/drawing/2010/main" val="0"/>
              </a:ext>
            </a:extLst>
          </a:blip>
          <a:srcRect t="3308" b="5836"/>
          <a:stretch>
            <a:fillRect/>
          </a:stretch>
        </p:blipFill>
        <p:spPr bwMode="auto">
          <a:xfrm>
            <a:off x="1152525" y="2895600"/>
            <a:ext cx="7383463"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20925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zh-CN">
                <a:ea typeface="宋体" panose="02010600030101010101" pitchFamily="2" charset="-122"/>
              </a:rPr>
              <a:t>Trunks and Multiplexing (3)</a:t>
            </a:r>
          </a:p>
        </p:txBody>
      </p:sp>
      <p:sp>
        <p:nvSpPr>
          <p:cNvPr id="5529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5300"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Hierarchy at 3:1 per level is used for higher rates</a:t>
            </a:r>
          </a:p>
          <a:p>
            <a:pPr lvl="1"/>
            <a:r>
              <a:rPr lang="en-US" altLang="zh-CN">
                <a:ea typeface="宋体" panose="02010600030101010101" pitchFamily="2" charset="-122"/>
              </a:rPr>
              <a:t>Each level also adds a small amount of framing</a:t>
            </a:r>
          </a:p>
          <a:p>
            <a:pPr lvl="1"/>
            <a:r>
              <a:rPr lang="en-US" altLang="zh-CN">
                <a:ea typeface="宋体" panose="02010600030101010101" pitchFamily="2" charset="-122"/>
              </a:rPr>
              <a:t>Rates from 50 Mbps (STS-1) to 40 Gbps (STS-768)</a:t>
            </a:r>
          </a:p>
        </p:txBody>
      </p:sp>
      <p:pic>
        <p:nvPicPr>
          <p:cNvPr id="5530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813" y="3175000"/>
            <a:ext cx="6302375"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Rectangle 11"/>
          <p:cNvSpPr>
            <a:spLocks noChangeArrowheads="1"/>
          </p:cNvSpPr>
          <p:nvPr/>
        </p:nvSpPr>
        <p:spPr bwMode="auto">
          <a:xfrm>
            <a:off x="2586038" y="5657850"/>
            <a:ext cx="3971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it-IT" altLang="zh-CN" sz="1800">
                <a:ea typeface="宋体" panose="02010600030101010101" pitchFamily="2" charset="-122"/>
              </a:rPr>
              <a:t>SONET/SDH rate hierarchy</a:t>
            </a:r>
            <a:endParaRPr lang="en-US" altLang="zh-CN" sz="1800">
              <a:ea typeface="宋体" panose="02010600030101010101" pitchFamily="2" charset="-122"/>
            </a:endParaRPr>
          </a:p>
        </p:txBody>
      </p:sp>
    </p:spTree>
    <p:extLst>
      <p:ext uri="{BB962C8B-B14F-4D97-AF65-F5344CB8AC3E}">
        <p14:creationId xmlns:p14="http://schemas.microsoft.com/office/powerpoint/2010/main" val="30246875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a:ea typeface="宋体" panose="02010600030101010101" pitchFamily="2" charset="-122"/>
              </a:rPr>
              <a:t>Trunks and Multiplexing (4)</a:t>
            </a:r>
          </a:p>
        </p:txBody>
      </p:sp>
      <p:sp>
        <p:nvSpPr>
          <p:cNvPr id="5632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632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WDM (Wavelength Division Multiplexing), another name for FDM, is used to carry many signals on one fiber:</a:t>
            </a:r>
          </a:p>
        </p:txBody>
      </p:sp>
      <p:pic>
        <p:nvPicPr>
          <p:cNvPr id="563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650" y="2790825"/>
            <a:ext cx="6615113"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79827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a:ea typeface="宋体" panose="02010600030101010101" pitchFamily="2" charset="-122"/>
              </a:rPr>
              <a:t>Taxonomy of Switching</a:t>
            </a:r>
            <a:endParaRPr lang="zh-CN" altLang="en-US">
              <a:ea typeface="宋体" panose="02010600030101010101" pitchFamily="2" charset="-122"/>
            </a:endParaRPr>
          </a:p>
        </p:txBody>
      </p:sp>
      <p:sp>
        <p:nvSpPr>
          <p:cNvPr id="57347"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5734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8183563"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7539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9"/>
          <p:cNvSpPr>
            <a:spLocks noGrp="1"/>
          </p:cNvSpPr>
          <p:nvPr>
            <p:ph idx="1"/>
          </p:nvPr>
        </p:nvSpPr>
        <p:spPr/>
        <p:txBody>
          <a:bodyPr/>
          <a:lstStyle/>
          <a:p>
            <a:r>
              <a:rPr lang="en-US" altLang="zh-CN">
                <a:ea typeface="宋体" panose="02010600030101010101" pitchFamily="2" charset="-122"/>
              </a:rPr>
              <a:t>PSTN uses circuit switching; Internet uses packet switching</a:t>
            </a:r>
          </a:p>
        </p:txBody>
      </p:sp>
      <p:sp>
        <p:nvSpPr>
          <p:cNvPr id="58371" name="Rectangle 2"/>
          <p:cNvSpPr>
            <a:spLocks noGrp="1" noChangeArrowheads="1"/>
          </p:cNvSpPr>
          <p:nvPr>
            <p:ph type="title"/>
          </p:nvPr>
        </p:nvSpPr>
        <p:spPr/>
        <p:txBody>
          <a:bodyPr/>
          <a:lstStyle/>
          <a:p>
            <a:r>
              <a:rPr lang="en-US" altLang="zh-CN">
                <a:ea typeface="宋体" panose="02010600030101010101" pitchFamily="2" charset="-122"/>
              </a:rPr>
              <a:t>Switching (1)</a:t>
            </a:r>
          </a:p>
        </p:txBody>
      </p:sp>
      <p:sp>
        <p:nvSpPr>
          <p:cNvPr id="58372"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grpSp>
        <p:nvGrpSpPr>
          <p:cNvPr id="58373" name="Group 28"/>
          <p:cNvGrpSpPr>
            <a:grpSpLocks/>
          </p:cNvGrpSpPr>
          <p:nvPr/>
        </p:nvGrpSpPr>
        <p:grpSpPr bwMode="auto">
          <a:xfrm>
            <a:off x="2295525" y="1981200"/>
            <a:ext cx="5543550" cy="3971925"/>
            <a:chOff x="1781175" y="1971675"/>
            <a:chExt cx="5543550" cy="3971925"/>
          </a:xfrm>
        </p:grpSpPr>
        <p:pic>
          <p:nvPicPr>
            <p:cNvPr id="58376" name="Picture 2"/>
            <p:cNvPicPr>
              <a:picLocks noChangeAspect="1" noChangeArrowheads="1"/>
            </p:cNvPicPr>
            <p:nvPr/>
          </p:nvPicPr>
          <p:blipFill>
            <a:blip r:embed="rId3">
              <a:extLst>
                <a:ext uri="{28A0092B-C50C-407E-A947-70E740481C1C}">
                  <a14:useLocalDpi xmlns:a14="http://schemas.microsoft.com/office/drawing/2010/main" val="0"/>
                </a:ext>
              </a:extLst>
            </a:blip>
            <a:srcRect l="1489" t="2554" r="2151" b="3648"/>
            <a:stretch>
              <a:fillRect/>
            </a:stretch>
          </p:blipFill>
          <p:spPr bwMode="auto">
            <a:xfrm>
              <a:off x="1781175" y="1971675"/>
              <a:ext cx="55435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reeform 21"/>
            <p:cNvSpPr/>
            <p:nvPr/>
          </p:nvSpPr>
          <p:spPr bwMode="auto">
            <a:xfrm>
              <a:off x="2095500" y="2517775"/>
              <a:ext cx="4762500" cy="641350"/>
            </a:xfrm>
            <a:custGeom>
              <a:avLst/>
              <a:gdLst>
                <a:gd name="connsiteX0" fmla="*/ 0 w 4763069"/>
                <a:gd name="connsiteY0" fmla="*/ 156949 h 641445"/>
                <a:gd name="connsiteX1" fmla="*/ 341194 w 4763069"/>
                <a:gd name="connsiteY1" fmla="*/ 156949 h 641445"/>
                <a:gd name="connsiteX2" fmla="*/ 805218 w 4763069"/>
                <a:gd name="connsiteY2" fmla="*/ 477672 h 641445"/>
                <a:gd name="connsiteX3" fmla="*/ 1132765 w 4763069"/>
                <a:gd name="connsiteY3" fmla="*/ 470848 h 641445"/>
                <a:gd name="connsiteX4" fmla="*/ 1132765 w 4763069"/>
                <a:gd name="connsiteY4" fmla="*/ 641445 h 641445"/>
                <a:gd name="connsiteX5" fmla="*/ 2156347 w 4763069"/>
                <a:gd name="connsiteY5" fmla="*/ 627797 h 641445"/>
                <a:gd name="connsiteX6" fmla="*/ 2483893 w 4763069"/>
                <a:gd name="connsiteY6" fmla="*/ 6824 h 641445"/>
                <a:gd name="connsiteX7" fmla="*/ 3521123 w 4763069"/>
                <a:gd name="connsiteY7" fmla="*/ 0 h 641445"/>
                <a:gd name="connsiteX8" fmla="*/ 3534770 w 4763069"/>
                <a:gd name="connsiteY8" fmla="*/ 163773 h 641445"/>
                <a:gd name="connsiteX9" fmla="*/ 4039738 w 4763069"/>
                <a:gd name="connsiteY9" fmla="*/ 156949 h 641445"/>
                <a:gd name="connsiteX10" fmla="*/ 4278573 w 4763069"/>
                <a:gd name="connsiteY10" fmla="*/ 477672 h 641445"/>
                <a:gd name="connsiteX11" fmla="*/ 4763069 w 4763069"/>
                <a:gd name="connsiteY11" fmla="*/ 491319 h 64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3069" h="641445">
                  <a:moveTo>
                    <a:pt x="0" y="156949"/>
                  </a:moveTo>
                  <a:lnTo>
                    <a:pt x="341194" y="156949"/>
                  </a:lnTo>
                  <a:lnTo>
                    <a:pt x="805218" y="477672"/>
                  </a:lnTo>
                  <a:lnTo>
                    <a:pt x="1132765" y="470848"/>
                  </a:lnTo>
                  <a:lnTo>
                    <a:pt x="1132765" y="641445"/>
                  </a:lnTo>
                  <a:lnTo>
                    <a:pt x="2156347" y="627797"/>
                  </a:lnTo>
                  <a:lnTo>
                    <a:pt x="2483893" y="6824"/>
                  </a:lnTo>
                  <a:lnTo>
                    <a:pt x="3521123" y="0"/>
                  </a:lnTo>
                  <a:lnTo>
                    <a:pt x="3534770" y="163773"/>
                  </a:lnTo>
                  <a:lnTo>
                    <a:pt x="4039738" y="156949"/>
                  </a:lnTo>
                  <a:lnTo>
                    <a:pt x="4278573" y="477672"/>
                  </a:lnTo>
                  <a:lnTo>
                    <a:pt x="4763069" y="491319"/>
                  </a:ln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sp>
          <p:nvSpPr>
            <p:cNvPr id="23" name="Rectangle 22"/>
            <p:cNvSpPr/>
            <p:nvPr/>
          </p:nvSpPr>
          <p:spPr bwMode="auto">
            <a:xfrm>
              <a:off x="6080125" y="5008563"/>
              <a:ext cx="95250" cy="109537"/>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24" name="Rectangle 23"/>
            <p:cNvSpPr/>
            <p:nvPr/>
          </p:nvSpPr>
          <p:spPr bwMode="auto">
            <a:xfrm>
              <a:off x="4772025" y="4457700"/>
              <a:ext cx="95250" cy="109538"/>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25" name="Rectangle 24"/>
            <p:cNvSpPr/>
            <p:nvPr/>
          </p:nvSpPr>
          <p:spPr bwMode="auto">
            <a:xfrm>
              <a:off x="3956050" y="5408613"/>
              <a:ext cx="95250" cy="109537"/>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26" name="Rectangle 25"/>
            <p:cNvSpPr/>
            <p:nvPr/>
          </p:nvSpPr>
          <p:spPr bwMode="auto">
            <a:xfrm>
              <a:off x="2989263" y="4838700"/>
              <a:ext cx="95250" cy="107950"/>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58382" name="Rectangle 26"/>
            <p:cNvSpPr>
              <a:spLocks noChangeArrowheads="1"/>
            </p:cNvSpPr>
            <p:nvPr/>
          </p:nvSpPr>
          <p:spPr bwMode="auto">
            <a:xfrm>
              <a:off x="4029075" y="3629025"/>
              <a:ext cx="333375" cy="1905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58383" name="Rectangle 27"/>
            <p:cNvSpPr>
              <a:spLocks noChangeArrowheads="1"/>
            </p:cNvSpPr>
            <p:nvPr/>
          </p:nvSpPr>
          <p:spPr bwMode="auto">
            <a:xfrm>
              <a:off x="4076700" y="5753100"/>
              <a:ext cx="333375" cy="1905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58374" name="TextBox 29"/>
          <p:cNvSpPr txBox="1">
            <a:spLocks noChangeArrowheads="1"/>
          </p:cNvSpPr>
          <p:nvPr/>
        </p:nvSpPr>
        <p:spPr bwMode="auto">
          <a:xfrm>
            <a:off x="1076325" y="2628900"/>
            <a:ext cx="86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PSTN:</a:t>
            </a:r>
          </a:p>
        </p:txBody>
      </p:sp>
      <p:sp>
        <p:nvSpPr>
          <p:cNvPr id="58375" name="TextBox 30"/>
          <p:cNvSpPr txBox="1">
            <a:spLocks noChangeArrowheads="1"/>
          </p:cNvSpPr>
          <p:nvPr/>
        </p:nvSpPr>
        <p:spPr bwMode="auto">
          <a:xfrm>
            <a:off x="904875" y="4648200"/>
            <a:ext cx="1030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Internet:</a:t>
            </a:r>
          </a:p>
        </p:txBody>
      </p:sp>
    </p:spTree>
    <p:extLst>
      <p:ext uri="{BB962C8B-B14F-4D97-AF65-F5344CB8AC3E}">
        <p14:creationId xmlns:p14="http://schemas.microsoft.com/office/powerpoint/2010/main" val="3565822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zh-CN">
                <a:ea typeface="宋体" panose="02010600030101010101" pitchFamily="2" charset="-122"/>
              </a:rPr>
              <a:t>Switching (2)</a:t>
            </a:r>
          </a:p>
        </p:txBody>
      </p:sp>
      <p:sp>
        <p:nvSpPr>
          <p:cNvPr id="6041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0420" name="Rectangle 3"/>
          <p:cNvSpPr>
            <a:spLocks noGrp="1" noChangeArrowheads="1"/>
          </p:cNvSpPr>
          <p:nvPr>
            <p:ph idx="1"/>
          </p:nvPr>
        </p:nvSpPr>
        <p:spPr>
          <a:xfrm>
            <a:off x="457200" y="1314450"/>
            <a:ext cx="3848100" cy="4867275"/>
          </a:xfrm>
        </p:spPr>
        <p:txBody>
          <a:bodyPr/>
          <a:lstStyle/>
          <a:p>
            <a:r>
              <a:rPr lang="en-US" altLang="zh-CN">
                <a:ea typeface="宋体" panose="02010600030101010101" pitchFamily="2" charset="-122"/>
              </a:rPr>
              <a:t>Circuit switching requires call setup (connection) before data flows smoothly</a:t>
            </a:r>
          </a:p>
          <a:p>
            <a:pPr marL="228600" lvl="1" indent="-228600"/>
            <a:r>
              <a:rPr lang="en-US" altLang="zh-CN">
                <a:ea typeface="宋体" panose="02010600030101010101" pitchFamily="2" charset="-122"/>
              </a:rPr>
              <a:t>Also teardown at end (not shown)</a:t>
            </a:r>
          </a:p>
          <a:p>
            <a:pPr marL="1028700" lvl="4"/>
            <a:endParaRPr lang="en-US" altLang="zh-CN">
              <a:ea typeface="宋体" panose="02010600030101010101" pitchFamily="2" charset="-122"/>
            </a:endParaRPr>
          </a:p>
          <a:p>
            <a:r>
              <a:rPr lang="en-US" altLang="zh-CN">
                <a:ea typeface="宋体" panose="02010600030101010101" pitchFamily="2" charset="-122"/>
              </a:rPr>
              <a:t>Packet switching treats messages independently</a:t>
            </a:r>
          </a:p>
          <a:p>
            <a:pPr marL="228600" lvl="1" indent="-228600"/>
            <a:r>
              <a:rPr lang="en-US" altLang="zh-CN">
                <a:ea typeface="宋体" panose="02010600030101010101" pitchFamily="2" charset="-122"/>
              </a:rPr>
              <a:t>No setup, but variable queuing delay at routers</a:t>
            </a:r>
          </a:p>
        </p:txBody>
      </p:sp>
      <p:pic>
        <p:nvPicPr>
          <p:cNvPr id="60421" name="Picture 5"/>
          <p:cNvPicPr>
            <a:picLocks noChangeAspect="1" noChangeArrowheads="1"/>
          </p:cNvPicPr>
          <p:nvPr/>
        </p:nvPicPr>
        <p:blipFill>
          <a:blip r:embed="rId2">
            <a:extLst>
              <a:ext uri="{28A0092B-C50C-407E-A947-70E740481C1C}">
                <a14:useLocalDpi xmlns:a14="http://schemas.microsoft.com/office/drawing/2010/main" val="0"/>
              </a:ext>
            </a:extLst>
          </a:blip>
          <a:srcRect l="5367" b="4970"/>
          <a:stretch>
            <a:fillRect/>
          </a:stretch>
        </p:blipFill>
        <p:spPr bwMode="auto">
          <a:xfrm>
            <a:off x="4229100" y="1309688"/>
            <a:ext cx="4786313"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Box 11"/>
          <p:cNvSpPr txBox="1">
            <a:spLocks noChangeArrowheads="1"/>
          </p:cNvSpPr>
          <p:nvPr/>
        </p:nvSpPr>
        <p:spPr bwMode="auto">
          <a:xfrm>
            <a:off x="4610100" y="5810250"/>
            <a:ext cx="954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Circuits</a:t>
            </a:r>
          </a:p>
        </p:txBody>
      </p:sp>
      <p:sp>
        <p:nvSpPr>
          <p:cNvPr id="60423" name="TextBox 12"/>
          <p:cNvSpPr txBox="1">
            <a:spLocks noChangeArrowheads="1"/>
          </p:cNvSpPr>
          <p:nvPr/>
        </p:nvSpPr>
        <p:spPr bwMode="auto">
          <a:xfrm>
            <a:off x="7315200" y="5791200"/>
            <a:ext cx="1004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Packets</a:t>
            </a:r>
          </a:p>
        </p:txBody>
      </p:sp>
    </p:spTree>
    <p:extLst>
      <p:ext uri="{BB962C8B-B14F-4D97-AF65-F5344CB8AC3E}">
        <p14:creationId xmlns:p14="http://schemas.microsoft.com/office/powerpoint/2010/main" val="16024018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zh-CN">
                <a:ea typeface="宋体" panose="02010600030101010101" pitchFamily="2" charset="-122"/>
              </a:rPr>
              <a:t>Switching (3)</a:t>
            </a:r>
          </a:p>
        </p:txBody>
      </p:sp>
      <p:sp>
        <p:nvSpPr>
          <p:cNvPr id="6144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144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Comparison of circuit- and packet-switched networks</a:t>
            </a:r>
          </a:p>
        </p:txBody>
      </p:sp>
      <p:pic>
        <p:nvPicPr>
          <p:cNvPr id="6144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3" y="2190750"/>
            <a:ext cx="7718425"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0851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zh-CN">
                <a:ea typeface="宋体" panose="02010600030101010101" pitchFamily="2" charset="-122"/>
              </a:rPr>
              <a:t>Mobile Telephone System</a:t>
            </a:r>
          </a:p>
        </p:txBody>
      </p:sp>
      <p:sp>
        <p:nvSpPr>
          <p:cNvPr id="6246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2468" name="Rectangle 3"/>
          <p:cNvSpPr>
            <a:spLocks noGrp="1" noChangeArrowheads="1"/>
          </p:cNvSpPr>
          <p:nvPr>
            <p:ph idx="1"/>
          </p:nvPr>
        </p:nvSpPr>
        <p:spPr>
          <a:xfrm>
            <a:off x="1381125" y="1990725"/>
            <a:ext cx="7315200" cy="4019550"/>
          </a:xfrm>
        </p:spPr>
        <p:txBody>
          <a:bodyPr/>
          <a:lstStyle/>
          <a:p>
            <a:pPr lvl="1"/>
            <a:r>
              <a:rPr lang="en-US" altLang="zh-CN">
                <a:ea typeface="宋体" panose="02010600030101010101" pitchFamily="2" charset="-122"/>
              </a:rPr>
              <a:t>Generations of mobile telephone systems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Cellular mobile telephone systems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GSM, a 2G system </a:t>
            </a:r>
            <a:r>
              <a:rPr lang="en-US" altLang="zh-CN">
                <a:solidFill>
                  <a:srgbClr val="0000FF"/>
                </a:solidFill>
                <a:ea typeface="宋体" panose="02010600030101010101" pitchFamily="2" charset="-122"/>
              </a:rPr>
              <a:t>»</a:t>
            </a:r>
            <a:r>
              <a:rPr lang="en-US" altLang="zh-CN">
                <a:ea typeface="宋体" panose="02010600030101010101" pitchFamily="2" charset="-122"/>
              </a:rPr>
              <a:t> </a:t>
            </a:r>
          </a:p>
          <a:p>
            <a:pPr lvl="1"/>
            <a:r>
              <a:rPr lang="en-US" altLang="zh-CN">
                <a:ea typeface="宋体" panose="02010600030101010101" pitchFamily="2" charset="-122"/>
              </a:rPr>
              <a:t>UMTS, a 3G system </a:t>
            </a:r>
            <a:r>
              <a:rPr lang="en-US" altLang="zh-CN">
                <a:solidFill>
                  <a:srgbClr val="0000FF"/>
                </a:solidFill>
                <a:ea typeface="宋体" panose="02010600030101010101" pitchFamily="2" charset="-122"/>
              </a:rPr>
              <a:t>»</a:t>
            </a:r>
            <a:endParaRPr lang="en-US" altLang="zh-CN">
              <a:ea typeface="宋体" panose="02010600030101010101" pitchFamily="2" charset="-122"/>
            </a:endParaRPr>
          </a:p>
        </p:txBody>
      </p:sp>
    </p:spTree>
    <p:extLst>
      <p:ext uri="{BB962C8B-B14F-4D97-AF65-F5344CB8AC3E}">
        <p14:creationId xmlns:p14="http://schemas.microsoft.com/office/powerpoint/2010/main" val="1083202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zh-CN">
                <a:ea typeface="宋体" panose="02010600030101010101" pitchFamily="2" charset="-122"/>
              </a:rPr>
              <a:t>Generations of mobile telephone systems</a:t>
            </a:r>
          </a:p>
        </p:txBody>
      </p:sp>
      <p:sp>
        <p:nvSpPr>
          <p:cNvPr id="63491"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sp>
        <p:nvSpPr>
          <p:cNvPr id="4" name="Content Placeholder 3"/>
          <p:cNvSpPr>
            <a:spLocks noGrp="1"/>
          </p:cNvSpPr>
          <p:nvPr>
            <p:ph idx="1"/>
          </p:nvPr>
        </p:nvSpPr>
        <p:spPr>
          <a:xfrm>
            <a:off x="914400" y="1563688"/>
            <a:ext cx="7789863" cy="4598987"/>
          </a:xfrm>
        </p:spPr>
        <p:txBody>
          <a:bodyPr>
            <a:normAutofit fontScale="92500" lnSpcReduction="10000"/>
          </a:bodyPr>
          <a:lstStyle/>
          <a:p>
            <a:pPr>
              <a:defRPr/>
            </a:pPr>
            <a:r>
              <a:rPr lang="en-US" dirty="0"/>
              <a:t>1G, analog voice</a:t>
            </a:r>
          </a:p>
          <a:p>
            <a:pPr lvl="2">
              <a:defRPr/>
            </a:pPr>
            <a:r>
              <a:rPr lang="en-US" dirty="0"/>
              <a:t>AMPS (Advanced Mobile Phone System) is example, deployed from 1980s. Modulation based on FM (as in radio).</a:t>
            </a:r>
          </a:p>
          <a:p>
            <a:pPr>
              <a:defRPr/>
            </a:pPr>
            <a:r>
              <a:rPr lang="en-US" dirty="0"/>
              <a:t>2G, analog voice and digital data</a:t>
            </a:r>
          </a:p>
          <a:p>
            <a:pPr lvl="2">
              <a:defRPr/>
            </a:pPr>
            <a:r>
              <a:rPr lang="en-US" dirty="0"/>
              <a:t>GSM (Global System for Mobile communications) is example, deployed from 1990s. Modulation based on QPSK.</a:t>
            </a:r>
          </a:p>
          <a:p>
            <a:pPr>
              <a:defRPr/>
            </a:pPr>
            <a:r>
              <a:rPr lang="en-US" dirty="0"/>
              <a:t>3G, digital voice and data</a:t>
            </a:r>
          </a:p>
          <a:p>
            <a:pPr lvl="2">
              <a:defRPr/>
            </a:pPr>
            <a:r>
              <a:rPr lang="en-US" dirty="0"/>
              <a:t>UMTS (Universal Mobile Telecommunications System) is example, deployed from 2000s. Modulation based on CDMA</a:t>
            </a:r>
          </a:p>
          <a:p>
            <a:pPr>
              <a:defRPr/>
            </a:pPr>
            <a:r>
              <a:rPr lang="en-US" dirty="0"/>
              <a:t>4G, digital data including voice</a:t>
            </a:r>
          </a:p>
          <a:p>
            <a:pPr lvl="2">
              <a:defRPr/>
            </a:pPr>
            <a:r>
              <a:rPr lang="en-US" dirty="0"/>
              <a:t>LTE (Long Term Evolution) is example, deployed from 2010s. Modulation based on OFDM</a:t>
            </a:r>
          </a:p>
        </p:txBody>
      </p:sp>
    </p:spTree>
    <p:extLst>
      <p:ext uri="{BB962C8B-B14F-4D97-AF65-F5344CB8AC3E}">
        <p14:creationId xmlns:p14="http://schemas.microsoft.com/office/powerpoint/2010/main" val="357936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a:ea typeface="宋体" panose="02010600030101010101" pitchFamily="2" charset="-122"/>
              </a:rPr>
              <a:t>Serial Transmission</a:t>
            </a:r>
            <a:endParaRPr lang="zh-CN" altLang="en-US">
              <a:ea typeface="宋体" panose="02010600030101010101" pitchFamily="2" charset="-122"/>
            </a:endParaRPr>
          </a:p>
        </p:txBody>
      </p:sp>
      <p:sp>
        <p:nvSpPr>
          <p:cNvPr id="21507"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2150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1671638"/>
            <a:ext cx="1343025"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671638"/>
            <a:ext cx="1441450"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798763"/>
            <a:ext cx="3927475"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972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425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zh-CN">
                <a:ea typeface="宋体" panose="02010600030101010101" pitchFamily="2" charset="-122"/>
              </a:rPr>
              <a:t>Cellular mobile phone systems</a:t>
            </a:r>
          </a:p>
        </p:txBody>
      </p:sp>
      <p:sp>
        <p:nvSpPr>
          <p:cNvPr id="6451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4516" name="Rectangle 3"/>
          <p:cNvSpPr>
            <a:spLocks noGrp="1" noChangeArrowheads="1"/>
          </p:cNvSpPr>
          <p:nvPr>
            <p:ph idx="1"/>
          </p:nvPr>
        </p:nvSpPr>
        <p:spPr>
          <a:xfrm>
            <a:off x="914400" y="1249363"/>
            <a:ext cx="7789863" cy="4598987"/>
          </a:xfrm>
        </p:spPr>
        <p:txBody>
          <a:bodyPr/>
          <a:lstStyle/>
          <a:p>
            <a:r>
              <a:rPr lang="en-US" altLang="zh-CN">
                <a:ea typeface="宋体" panose="02010600030101010101" pitchFamily="2" charset="-122"/>
              </a:rPr>
              <a:t>All based on notion of spatial regions called cells</a:t>
            </a:r>
          </a:p>
          <a:p>
            <a:pPr marL="514350" lvl="2" indent="-285750"/>
            <a:r>
              <a:rPr lang="en-US" altLang="zh-CN">
                <a:ea typeface="宋体" panose="02010600030101010101" pitchFamily="2" charset="-122"/>
              </a:rPr>
              <a:t>Each mobile uses a frequency in a cell; moves cause </a:t>
            </a:r>
            <a:r>
              <a:rPr lang="en-US" altLang="zh-CN" u="sng">
                <a:ea typeface="宋体" panose="02010600030101010101" pitchFamily="2" charset="-122"/>
              </a:rPr>
              <a:t>handoff</a:t>
            </a:r>
          </a:p>
          <a:p>
            <a:pPr marL="514350" lvl="2" indent="-285750"/>
            <a:r>
              <a:rPr lang="en-US" altLang="zh-CN">
                <a:ea typeface="宋体" panose="02010600030101010101" pitchFamily="2" charset="-122"/>
              </a:rPr>
              <a:t>Frequencies are reused across non-adjacent cells</a:t>
            </a:r>
          </a:p>
          <a:p>
            <a:pPr marL="514350" lvl="2" indent="-285750"/>
            <a:r>
              <a:rPr lang="en-US" altLang="zh-CN">
                <a:ea typeface="宋体" panose="02010600030101010101" pitchFamily="2" charset="-122"/>
              </a:rPr>
              <a:t>To support more mobiles, smaller cells can be used</a:t>
            </a:r>
          </a:p>
        </p:txBody>
      </p:sp>
      <p:pic>
        <p:nvPicPr>
          <p:cNvPr id="64517" name="Picture 2"/>
          <p:cNvPicPr>
            <a:picLocks noChangeAspect="1" noChangeArrowheads="1"/>
          </p:cNvPicPr>
          <p:nvPr/>
        </p:nvPicPr>
        <p:blipFill>
          <a:blip r:embed="rId2">
            <a:extLst>
              <a:ext uri="{28A0092B-C50C-407E-A947-70E740481C1C}">
                <a14:useLocalDpi xmlns:a14="http://schemas.microsoft.com/office/drawing/2010/main" val="0"/>
              </a:ext>
            </a:extLst>
          </a:blip>
          <a:srcRect b="10670"/>
          <a:stretch>
            <a:fillRect/>
          </a:stretch>
        </p:blipFill>
        <p:spPr bwMode="auto">
          <a:xfrm>
            <a:off x="1074738" y="2800350"/>
            <a:ext cx="6994525"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Box 12"/>
          <p:cNvSpPr txBox="1">
            <a:spLocks noChangeArrowheads="1"/>
          </p:cNvSpPr>
          <p:nvPr/>
        </p:nvSpPr>
        <p:spPr bwMode="auto">
          <a:xfrm>
            <a:off x="1438275" y="5886450"/>
            <a:ext cx="239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Cellular reuse pattern</a:t>
            </a:r>
          </a:p>
        </p:txBody>
      </p:sp>
      <p:sp>
        <p:nvSpPr>
          <p:cNvPr id="64519" name="TextBox 13"/>
          <p:cNvSpPr txBox="1">
            <a:spLocks noChangeArrowheads="1"/>
          </p:cNvSpPr>
          <p:nvPr/>
        </p:nvSpPr>
        <p:spPr bwMode="auto">
          <a:xfrm>
            <a:off x="4953000" y="5867400"/>
            <a:ext cx="337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Smaller cells for dense mobiles</a:t>
            </a:r>
          </a:p>
        </p:txBody>
      </p:sp>
    </p:spTree>
    <p:extLst>
      <p:ext uri="{BB962C8B-B14F-4D97-AF65-F5344CB8AC3E}">
        <p14:creationId xmlns:p14="http://schemas.microsoft.com/office/powerpoint/2010/main" val="21293212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CN">
                <a:ea typeface="宋体" panose="02010600030101010101" pitchFamily="2" charset="-122"/>
              </a:rPr>
              <a:t>GSM – Global System for Mobile Communications (1)</a:t>
            </a:r>
          </a:p>
        </p:txBody>
      </p:sp>
      <p:sp>
        <p:nvSpPr>
          <p:cNvPr id="6553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5540" name="Rectangle 3"/>
          <p:cNvSpPr>
            <a:spLocks noGrp="1" noChangeArrowheads="1"/>
          </p:cNvSpPr>
          <p:nvPr>
            <p:ph idx="1"/>
          </p:nvPr>
        </p:nvSpPr>
        <p:spPr>
          <a:xfrm>
            <a:off x="914400" y="1411288"/>
            <a:ext cx="7789863" cy="4598987"/>
          </a:xfrm>
        </p:spPr>
        <p:txBody>
          <a:bodyPr/>
          <a:lstStyle/>
          <a:p>
            <a:pPr lvl="1"/>
            <a:r>
              <a:rPr lang="en-US" altLang="zh-CN" sz="2000">
                <a:ea typeface="宋体" panose="02010600030101010101" pitchFamily="2" charset="-122"/>
              </a:rPr>
              <a:t>Mobile is divided into handset and SIM card  (Subscriber Identity Module) with credentials</a:t>
            </a:r>
          </a:p>
          <a:p>
            <a:pPr lvl="1"/>
            <a:r>
              <a:rPr lang="en-US" altLang="zh-CN" sz="2000">
                <a:ea typeface="宋体" panose="02010600030101010101" pitchFamily="2" charset="-122"/>
              </a:rPr>
              <a:t>Mobiles tell their HLR (Home Location Register) their current whereabouts for incoming calls</a:t>
            </a:r>
          </a:p>
          <a:p>
            <a:pPr lvl="1"/>
            <a:r>
              <a:rPr lang="en-US" altLang="zh-CN" sz="2000">
                <a:ea typeface="宋体" panose="02010600030101010101" pitchFamily="2" charset="-122"/>
              </a:rPr>
              <a:t>Cells keep track of visiting mobiles (in the Visitor LR)</a:t>
            </a:r>
          </a:p>
        </p:txBody>
      </p:sp>
      <p:graphicFrame>
        <p:nvGraphicFramePr>
          <p:cNvPr id="65541" name="Object 7"/>
          <p:cNvGraphicFramePr>
            <a:graphicFrameLocks noChangeAspect="1"/>
          </p:cNvGraphicFramePr>
          <p:nvPr/>
        </p:nvGraphicFramePr>
        <p:xfrm>
          <a:off x="1374775" y="3429000"/>
          <a:ext cx="6718300" cy="2676525"/>
        </p:xfrm>
        <a:graphic>
          <a:graphicData uri="http://schemas.openxmlformats.org/presentationml/2006/ole">
            <mc:AlternateContent xmlns:mc="http://schemas.openxmlformats.org/markup-compatibility/2006">
              <mc:Choice xmlns:v="urn:schemas-microsoft-com:vml" Requires="v">
                <p:oleObj spid="_x0000_s51204" name="Image" r:id="rId3" imgW="27619048" imgH="11009524" progId="">
                  <p:embed/>
                </p:oleObj>
              </mc:Choice>
              <mc:Fallback>
                <p:oleObj name="Image" r:id="rId3" imgW="27619048" imgH="11009524" progId="">
                  <p:embed/>
                  <p:pic>
                    <p:nvPicPr>
                      <p:cNvPr id="6554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5" y="3429000"/>
                        <a:ext cx="67183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812429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zh-CN">
                <a:ea typeface="宋体" panose="02010600030101010101" pitchFamily="2" charset="-122"/>
              </a:rPr>
              <a:t>GSM – Global System for Mobile Communications (2)</a:t>
            </a:r>
          </a:p>
        </p:txBody>
      </p:sp>
      <p:sp>
        <p:nvSpPr>
          <p:cNvPr id="6656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6564" name="Rectangle 3"/>
          <p:cNvSpPr>
            <a:spLocks noGrp="1" noChangeArrowheads="1"/>
          </p:cNvSpPr>
          <p:nvPr>
            <p:ph idx="1"/>
          </p:nvPr>
        </p:nvSpPr>
        <p:spPr>
          <a:xfrm>
            <a:off x="914400" y="1516063"/>
            <a:ext cx="7789863" cy="4598987"/>
          </a:xfrm>
        </p:spPr>
        <p:txBody>
          <a:bodyPr/>
          <a:lstStyle/>
          <a:p>
            <a:r>
              <a:rPr lang="en-US" altLang="zh-CN">
                <a:ea typeface="宋体" panose="02010600030101010101" pitchFamily="2" charset="-122"/>
              </a:rPr>
              <a:t>Air interface is based on FDM channels of 200 KHz divided in an eight-slot TDM frame every 4.615 ms</a:t>
            </a:r>
          </a:p>
          <a:p>
            <a:pPr lvl="1"/>
            <a:r>
              <a:rPr lang="en-US" altLang="zh-CN">
                <a:ea typeface="宋体" panose="02010600030101010101" pitchFamily="2" charset="-122"/>
              </a:rPr>
              <a:t>Mobile is assigned up- and down-stream slots to use</a:t>
            </a:r>
          </a:p>
          <a:p>
            <a:pPr lvl="1"/>
            <a:r>
              <a:rPr lang="en-US" altLang="zh-CN">
                <a:ea typeface="宋体" panose="02010600030101010101" pitchFamily="2" charset="-122"/>
              </a:rPr>
              <a:t>Each slot is 148 bits long, gives rate of 27.4 kbps</a:t>
            </a:r>
          </a:p>
        </p:txBody>
      </p:sp>
      <p:pic>
        <p:nvPicPr>
          <p:cNvPr id="665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3228975"/>
            <a:ext cx="7205663"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ectangle 11"/>
          <p:cNvSpPr>
            <a:spLocks noChangeArrowheads="1"/>
          </p:cNvSpPr>
          <p:nvPr/>
        </p:nvSpPr>
        <p:spPr bwMode="auto">
          <a:xfrm>
            <a:off x="2552700" y="43148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67" name="Rectangle 12"/>
          <p:cNvSpPr>
            <a:spLocks noChangeArrowheads="1"/>
          </p:cNvSpPr>
          <p:nvPr/>
        </p:nvSpPr>
        <p:spPr bwMode="auto">
          <a:xfrm>
            <a:off x="3724275" y="43148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68" name="Rectangle 13"/>
          <p:cNvSpPr>
            <a:spLocks noChangeArrowheads="1"/>
          </p:cNvSpPr>
          <p:nvPr/>
        </p:nvSpPr>
        <p:spPr bwMode="auto">
          <a:xfrm>
            <a:off x="4905375" y="4324350"/>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69" name="Rectangle 14"/>
          <p:cNvSpPr>
            <a:spLocks noChangeArrowheads="1"/>
          </p:cNvSpPr>
          <p:nvPr/>
        </p:nvSpPr>
        <p:spPr bwMode="auto">
          <a:xfrm>
            <a:off x="6076950" y="43148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70" name="Rectangle 15"/>
          <p:cNvSpPr>
            <a:spLocks noChangeArrowheads="1"/>
          </p:cNvSpPr>
          <p:nvPr/>
        </p:nvSpPr>
        <p:spPr bwMode="auto">
          <a:xfrm>
            <a:off x="3133725" y="57626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71" name="Rectangle 16"/>
          <p:cNvSpPr>
            <a:spLocks noChangeArrowheads="1"/>
          </p:cNvSpPr>
          <p:nvPr/>
        </p:nvSpPr>
        <p:spPr bwMode="auto">
          <a:xfrm>
            <a:off x="4305300" y="57626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72" name="Rectangle 17"/>
          <p:cNvSpPr>
            <a:spLocks noChangeArrowheads="1"/>
          </p:cNvSpPr>
          <p:nvPr/>
        </p:nvSpPr>
        <p:spPr bwMode="auto">
          <a:xfrm>
            <a:off x="5486400" y="5772150"/>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73" name="Rectangle 18"/>
          <p:cNvSpPr>
            <a:spLocks noChangeArrowheads="1"/>
          </p:cNvSpPr>
          <p:nvPr/>
        </p:nvSpPr>
        <p:spPr bwMode="auto">
          <a:xfrm>
            <a:off x="6657975" y="57626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extLst>
      <p:ext uri="{BB962C8B-B14F-4D97-AF65-F5344CB8AC3E}">
        <p14:creationId xmlns:p14="http://schemas.microsoft.com/office/powerpoint/2010/main" val="118227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a:ea typeface="宋体" panose="02010600030101010101" pitchFamily="2" charset="-122"/>
              </a:rPr>
              <a:t>UMTS – Universal Mobile Telecommunications System (1) </a:t>
            </a:r>
          </a:p>
        </p:txBody>
      </p:sp>
      <p:sp>
        <p:nvSpPr>
          <p:cNvPr id="6861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8612"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Architecture is an evolution of GSM; terminology differs</a:t>
            </a:r>
          </a:p>
          <a:p>
            <a:pPr>
              <a:spcBef>
                <a:spcPts val="600"/>
              </a:spcBef>
            </a:pPr>
            <a:r>
              <a:rPr lang="en-US" altLang="zh-CN">
                <a:ea typeface="宋体" panose="02010600030101010101" pitchFamily="2" charset="-122"/>
              </a:rPr>
              <a:t>Packets goes to/from the Internet via SGSN/GGSN</a:t>
            </a:r>
          </a:p>
        </p:txBody>
      </p:sp>
      <p:grpSp>
        <p:nvGrpSpPr>
          <p:cNvPr id="68613" name="Group 13"/>
          <p:cNvGrpSpPr>
            <a:grpSpLocks/>
          </p:cNvGrpSpPr>
          <p:nvPr/>
        </p:nvGrpSpPr>
        <p:grpSpPr bwMode="auto">
          <a:xfrm>
            <a:off x="1647825" y="2781300"/>
            <a:ext cx="6262688" cy="3438525"/>
            <a:chOff x="1762125" y="2667001"/>
            <a:chExt cx="6262688" cy="3438032"/>
          </a:xfrm>
        </p:grpSpPr>
        <p:pic>
          <p:nvPicPr>
            <p:cNvPr id="686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2667001"/>
              <a:ext cx="6262688" cy="343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Rectangle 12"/>
            <p:cNvSpPr>
              <a:spLocks noChangeArrowheads="1"/>
            </p:cNvSpPr>
            <p:nvPr/>
          </p:nvSpPr>
          <p:spPr bwMode="auto">
            <a:xfrm>
              <a:off x="6705600" y="4848225"/>
              <a:ext cx="1304925" cy="8477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10" name="Cloud 9"/>
            <p:cNvSpPr/>
            <p:nvPr/>
          </p:nvSpPr>
          <p:spPr bwMode="auto">
            <a:xfrm>
              <a:off x="6723063" y="4946324"/>
              <a:ext cx="1220787" cy="730145"/>
            </a:xfrm>
            <a:prstGeom prst="cloud">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anchor="ctr" anchorCtr="1"/>
            <a:lstStyle/>
            <a:p>
              <a:pPr algn="ctr" eaLnBrk="1" hangingPunct="1">
                <a:defRPr/>
              </a:pPr>
              <a:r>
                <a:rPr lang="en-US" sz="1400" dirty="0">
                  <a:latin typeface="Arial" charset="0"/>
                  <a:cs typeface="Arial" charset="0"/>
                </a:rPr>
                <a:t>Internet</a:t>
              </a:r>
            </a:p>
          </p:txBody>
        </p:sp>
        <p:sp>
          <p:nvSpPr>
            <p:cNvPr id="68617" name="Rectangle 10"/>
            <p:cNvSpPr>
              <a:spLocks noChangeArrowheads="1"/>
            </p:cNvSpPr>
            <p:nvPr/>
          </p:nvSpPr>
          <p:spPr bwMode="auto">
            <a:xfrm>
              <a:off x="5876925" y="5162550"/>
              <a:ext cx="695325" cy="285750"/>
            </a:xfrm>
            <a:prstGeom prst="rect">
              <a:avLst/>
            </a:prstGeom>
            <a:solidFill>
              <a:srgbClr val="FF2BD8">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8618" name="Rectangle 11"/>
            <p:cNvSpPr>
              <a:spLocks noChangeArrowheads="1"/>
            </p:cNvSpPr>
            <p:nvPr/>
          </p:nvSpPr>
          <p:spPr bwMode="auto">
            <a:xfrm>
              <a:off x="4867275" y="5162550"/>
              <a:ext cx="695325" cy="285750"/>
            </a:xfrm>
            <a:prstGeom prst="rect">
              <a:avLst/>
            </a:prstGeom>
            <a:solidFill>
              <a:srgbClr val="FF2BD8">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Tree>
    <p:extLst>
      <p:ext uri="{BB962C8B-B14F-4D97-AF65-F5344CB8AC3E}">
        <p14:creationId xmlns:p14="http://schemas.microsoft.com/office/powerpoint/2010/main" val="41799579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fr-FR" altLang="zh-CN">
                <a:ea typeface="宋体" panose="02010600030101010101" pitchFamily="2" charset="-122"/>
              </a:rPr>
              <a:t>UMTS – Universal Mobile Telecommunications System (2)</a:t>
            </a:r>
          </a:p>
        </p:txBody>
      </p:sp>
      <p:sp>
        <p:nvSpPr>
          <p:cNvPr id="6963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9636"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Air interface based on CDMA over 5 MHz channels</a:t>
            </a:r>
          </a:p>
          <a:p>
            <a:pPr lvl="1"/>
            <a:r>
              <a:rPr lang="en-US" altLang="zh-CN">
                <a:ea typeface="宋体" panose="02010600030101010101" pitchFamily="2" charset="-122"/>
              </a:rPr>
              <a:t>Rates  over users &lt;14.4 Mbps (HSPDA) per 5 MHz </a:t>
            </a:r>
          </a:p>
          <a:p>
            <a:pPr lvl="1"/>
            <a:r>
              <a:rPr lang="en-US" altLang="zh-CN">
                <a:ea typeface="宋体" panose="02010600030101010101" pitchFamily="2" charset="-122"/>
              </a:rPr>
              <a:t>CDMA allows frequency reuse over all cells</a:t>
            </a:r>
          </a:p>
          <a:p>
            <a:pPr lvl="1"/>
            <a:r>
              <a:rPr lang="en-US" altLang="zh-CN">
                <a:ea typeface="宋体" panose="02010600030101010101" pitchFamily="2" charset="-122"/>
              </a:rPr>
              <a:t>CDMA permits soft handoff (connected to both cells)</a:t>
            </a:r>
          </a:p>
        </p:txBody>
      </p:sp>
      <p:grpSp>
        <p:nvGrpSpPr>
          <p:cNvPr id="69637" name="Group 21"/>
          <p:cNvGrpSpPr>
            <a:grpSpLocks/>
          </p:cNvGrpSpPr>
          <p:nvPr/>
        </p:nvGrpSpPr>
        <p:grpSpPr bwMode="auto">
          <a:xfrm>
            <a:off x="1762125" y="3811588"/>
            <a:ext cx="6000750" cy="2370137"/>
            <a:chOff x="1762125" y="3811589"/>
            <a:chExt cx="6000750" cy="2370136"/>
          </a:xfrm>
        </p:grpSpPr>
        <p:grpSp>
          <p:nvGrpSpPr>
            <p:cNvPr id="69638" name="Group 12"/>
            <p:cNvGrpSpPr>
              <a:grpSpLocks/>
            </p:cNvGrpSpPr>
            <p:nvPr/>
          </p:nvGrpSpPr>
          <p:grpSpPr bwMode="auto">
            <a:xfrm>
              <a:off x="1762125" y="3811589"/>
              <a:ext cx="6000750" cy="2370136"/>
              <a:chOff x="2047875" y="3804890"/>
              <a:chExt cx="5715000" cy="2132011"/>
            </a:xfrm>
          </p:grpSpPr>
          <p:graphicFrame>
            <p:nvGraphicFramePr>
              <p:cNvPr id="69646" name="Object 9"/>
              <p:cNvGraphicFramePr>
                <a:graphicFrameLocks noChangeAspect="1"/>
              </p:cNvGraphicFramePr>
              <p:nvPr/>
            </p:nvGraphicFramePr>
            <p:xfrm>
              <a:off x="2047875" y="3804890"/>
              <a:ext cx="5486400" cy="2071688"/>
            </p:xfrm>
            <a:graphic>
              <a:graphicData uri="http://schemas.openxmlformats.org/presentationml/2006/ole">
                <mc:AlternateContent xmlns:mc="http://schemas.openxmlformats.org/markup-compatibility/2006">
                  <mc:Choice xmlns:v="urn:schemas-microsoft-com:vml" Requires="v">
                    <p:oleObj spid="_x0000_s52228" name="Image" r:id="rId3" imgW="23809524" imgH="8990476" progId="">
                      <p:embed/>
                    </p:oleObj>
                  </mc:Choice>
                  <mc:Fallback>
                    <p:oleObj name="Image" r:id="rId3" imgW="23809524" imgH="8990476" progId="">
                      <p:embed/>
                      <p:pic>
                        <p:nvPicPr>
                          <p:cNvPr id="6964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5" y="3804890"/>
                            <a:ext cx="5486400"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47" name="Rectangle 11"/>
              <p:cNvSpPr>
                <a:spLocks noChangeArrowheads="1"/>
              </p:cNvSpPr>
              <p:nvPr/>
            </p:nvSpPr>
            <p:spPr bwMode="auto">
              <a:xfrm>
                <a:off x="2076450" y="5660676"/>
                <a:ext cx="5686425" cy="2762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14" name="Freeform 13"/>
            <p:cNvSpPr/>
            <p:nvPr/>
          </p:nvSpPr>
          <p:spPr bwMode="auto">
            <a:xfrm rot="18232091" flipV="1">
              <a:off x="4217988" y="4694239"/>
              <a:ext cx="534987"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triangle" w="lg" len="lg"/>
              <a:tailEnd type="none" w="med" len="med"/>
            </a:ln>
            <a:effectLst/>
          </p:spPr>
          <p:txBody>
            <a:bodyPr/>
            <a:lstStyle/>
            <a:p>
              <a:pPr algn="ctr" eaLnBrk="1" hangingPunct="1">
                <a:defRPr/>
              </a:pPr>
              <a:endParaRPr lang="en-US">
                <a:latin typeface="Arial" charset="0"/>
                <a:cs typeface="Arial" charset="0"/>
              </a:endParaRPr>
            </a:p>
          </p:txBody>
        </p:sp>
        <p:sp>
          <p:nvSpPr>
            <p:cNvPr id="69640" name="TextBox 14"/>
            <p:cNvSpPr txBox="1">
              <a:spLocks noChangeArrowheads="1"/>
            </p:cNvSpPr>
            <p:nvPr/>
          </p:nvSpPr>
          <p:spPr bwMode="auto">
            <a:xfrm>
              <a:off x="4194014" y="3895725"/>
              <a:ext cx="9499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Soft</a:t>
              </a:r>
            </a:p>
            <a:p>
              <a:pPr algn="ctr" eaLnBrk="1" hangingPunct="1">
                <a:spcBef>
                  <a:spcPct val="0"/>
                </a:spcBef>
                <a:buClrTx/>
                <a:buFontTx/>
                <a:buNone/>
              </a:pPr>
              <a:r>
                <a:rPr lang="en-US" altLang="zh-CN" sz="1800">
                  <a:ea typeface="宋体" panose="02010600030101010101" pitchFamily="2" charset="-122"/>
                </a:rPr>
                <a:t>handoff</a:t>
              </a:r>
            </a:p>
          </p:txBody>
        </p:sp>
        <p:sp>
          <p:nvSpPr>
            <p:cNvPr id="16" name="Freeform 15"/>
            <p:cNvSpPr/>
            <p:nvPr/>
          </p:nvSpPr>
          <p:spPr bwMode="auto">
            <a:xfrm rot="3367909" flipH="1" flipV="1">
              <a:off x="4566444" y="4693445"/>
              <a:ext cx="533400" cy="115888"/>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triangle" w="lg" len="lg"/>
              <a:tailEnd type="none" w="med" len="med"/>
            </a:ln>
            <a:effectLst/>
          </p:spPr>
          <p:txBody>
            <a:bodyPr/>
            <a:lstStyle/>
            <a:p>
              <a:pPr algn="ctr" eaLnBrk="1" hangingPunct="1">
                <a:defRPr/>
              </a:pPr>
              <a:endParaRPr lang="en-US">
                <a:latin typeface="Arial" charset="0"/>
                <a:cs typeface="Arial" charset="0"/>
              </a:endParaRPr>
            </a:p>
          </p:txBody>
        </p:sp>
        <p:sp>
          <p:nvSpPr>
            <p:cNvPr id="69642" name="Rectangle 19"/>
            <p:cNvSpPr>
              <a:spLocks noChangeArrowheads="1"/>
            </p:cNvSpPr>
            <p:nvPr/>
          </p:nvSpPr>
          <p:spPr bwMode="auto">
            <a:xfrm>
              <a:off x="3067050" y="5448300"/>
              <a:ext cx="600075" cy="2476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cxnSp>
          <p:nvCxnSpPr>
            <p:cNvPr id="18" name="Straight Arrow Connector 17"/>
            <p:cNvCxnSpPr/>
            <p:nvPr/>
          </p:nvCxnSpPr>
          <p:spPr bwMode="auto">
            <a:xfrm>
              <a:off x="3114675" y="5562600"/>
              <a:ext cx="466725"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69644" name="Rectangle 20"/>
            <p:cNvSpPr>
              <a:spLocks noChangeArrowheads="1"/>
            </p:cNvSpPr>
            <p:nvPr/>
          </p:nvSpPr>
          <p:spPr bwMode="auto">
            <a:xfrm>
              <a:off x="5600700" y="5448300"/>
              <a:ext cx="600075" cy="2476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cxnSp>
          <p:nvCxnSpPr>
            <p:cNvPr id="19" name="Straight Arrow Connector 18"/>
            <p:cNvCxnSpPr/>
            <p:nvPr/>
          </p:nvCxnSpPr>
          <p:spPr bwMode="auto">
            <a:xfrm>
              <a:off x="5676900" y="5562600"/>
              <a:ext cx="466725"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grpSp>
    </p:spTree>
    <p:extLst>
      <p:ext uri="{BB962C8B-B14F-4D97-AF65-F5344CB8AC3E}">
        <p14:creationId xmlns:p14="http://schemas.microsoft.com/office/powerpoint/2010/main" val="38317607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zh-CN">
                <a:ea typeface="宋体" panose="02010600030101010101" pitchFamily="2" charset="-122"/>
              </a:rPr>
              <a:t>Cable Television</a:t>
            </a:r>
          </a:p>
        </p:txBody>
      </p:sp>
      <p:sp>
        <p:nvSpPr>
          <p:cNvPr id="7065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0660" name="Rectangle 3"/>
          <p:cNvSpPr>
            <a:spLocks noGrp="1" noChangeArrowheads="1"/>
          </p:cNvSpPr>
          <p:nvPr>
            <p:ph idx="1"/>
          </p:nvPr>
        </p:nvSpPr>
        <p:spPr>
          <a:xfrm>
            <a:off x="1381125" y="1990725"/>
            <a:ext cx="7315200" cy="4019550"/>
          </a:xfrm>
        </p:spPr>
        <p:txBody>
          <a:bodyPr/>
          <a:lstStyle/>
          <a:p>
            <a:pPr lvl="1"/>
            <a:r>
              <a:rPr lang="en-US" altLang="zh-CN">
                <a:ea typeface="宋体" panose="02010600030101010101" pitchFamily="2" charset="-122"/>
              </a:rPr>
              <a:t>Internet over cable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Spectrum allocation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Cable modems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ADSL vs. cable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extLst>
      <p:ext uri="{BB962C8B-B14F-4D97-AF65-F5344CB8AC3E}">
        <p14:creationId xmlns:p14="http://schemas.microsoft.com/office/powerpoint/2010/main" val="22449911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zh-CN">
                <a:ea typeface="宋体" panose="02010600030101010101" pitchFamily="2" charset="-122"/>
              </a:rPr>
              <a:t>Internet over Cable</a:t>
            </a:r>
          </a:p>
        </p:txBody>
      </p:sp>
      <p:sp>
        <p:nvSpPr>
          <p:cNvPr id="7168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1684" name="Rectangle 3"/>
          <p:cNvSpPr>
            <a:spLocks noGrp="1" noChangeArrowheads="1"/>
          </p:cNvSpPr>
          <p:nvPr>
            <p:ph idx="1"/>
          </p:nvPr>
        </p:nvSpPr>
        <p:spPr>
          <a:xfrm>
            <a:off x="914400" y="1363663"/>
            <a:ext cx="7789863" cy="4598987"/>
          </a:xfrm>
        </p:spPr>
        <p:txBody>
          <a:bodyPr/>
          <a:lstStyle/>
          <a:p>
            <a:r>
              <a:rPr lang="en-US" altLang="zh-CN">
                <a:ea typeface="宋体" panose="02010600030101010101" pitchFamily="2" charset="-122"/>
              </a:rPr>
              <a:t>Internet over cable reuses the cable television plant</a:t>
            </a:r>
          </a:p>
          <a:p>
            <a:pPr lvl="1"/>
            <a:r>
              <a:rPr lang="en-US" altLang="zh-CN">
                <a:ea typeface="宋体" panose="02010600030101010101" pitchFamily="2" charset="-122"/>
              </a:rPr>
              <a:t>Data is sent on the shared cable tree from the head-end, not on a dedicated line per subscriber (DSL)</a:t>
            </a:r>
          </a:p>
        </p:txBody>
      </p:sp>
      <p:pic>
        <p:nvPicPr>
          <p:cNvPr id="716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2847975"/>
            <a:ext cx="6410325"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686" name="Straight Connector 13"/>
          <p:cNvCxnSpPr>
            <a:cxnSpLocks noChangeShapeType="1"/>
          </p:cNvCxnSpPr>
          <p:nvPr/>
        </p:nvCxnSpPr>
        <p:spPr bwMode="auto">
          <a:xfrm flipV="1">
            <a:off x="2019300" y="4914900"/>
            <a:ext cx="8572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5" name="Cloud 14"/>
          <p:cNvSpPr/>
          <p:nvPr/>
        </p:nvSpPr>
        <p:spPr bwMode="auto">
          <a:xfrm>
            <a:off x="590550" y="4429125"/>
            <a:ext cx="1466850" cy="819150"/>
          </a:xfrm>
          <a:prstGeom prst="cloud">
            <a:avLst/>
          </a:prstGeom>
          <a:noFill/>
          <a:ln w="9525" cap="flat" cmpd="sng" algn="ctr">
            <a:solidFill>
              <a:schemeClr val="tx1"/>
            </a:solidFill>
            <a:prstDash val="solid"/>
            <a:round/>
            <a:headEnd type="none" w="med" len="med"/>
            <a:tailEnd type="none" w="med" len="med"/>
          </a:ln>
          <a:effectLst/>
        </p:spPr>
        <p:txBody>
          <a:bodyPr lIns="0" tIns="0" rIns="0" bIns="0" anchor="ctr"/>
          <a:lstStyle/>
          <a:p>
            <a:pPr algn="ctr" eaLnBrk="1" hangingPunct="1">
              <a:defRPr/>
            </a:pPr>
            <a:r>
              <a:rPr lang="en-US" dirty="0">
                <a:latin typeface="Arial" charset="0"/>
                <a:cs typeface="Arial" charset="0"/>
              </a:rPr>
              <a:t>ISP</a:t>
            </a:r>
          </a:p>
          <a:p>
            <a:pPr algn="ctr" eaLnBrk="1" hangingPunct="1">
              <a:defRPr/>
            </a:pPr>
            <a:r>
              <a:rPr lang="en-US" dirty="0">
                <a:latin typeface="Arial" charset="0"/>
                <a:cs typeface="Arial" charset="0"/>
              </a:rPr>
              <a:t>(Internet)</a:t>
            </a:r>
          </a:p>
        </p:txBody>
      </p:sp>
    </p:spTree>
    <p:extLst>
      <p:ext uri="{BB962C8B-B14F-4D97-AF65-F5344CB8AC3E}">
        <p14:creationId xmlns:p14="http://schemas.microsoft.com/office/powerpoint/2010/main" val="34134084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zh-CN">
                <a:ea typeface="宋体" panose="02010600030101010101" pitchFamily="2" charset="-122"/>
              </a:rPr>
              <a:t>Spectrum Allocation</a:t>
            </a:r>
          </a:p>
        </p:txBody>
      </p:sp>
      <p:sp>
        <p:nvSpPr>
          <p:cNvPr id="72707"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2708"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Upstream and downstream data are allocated to frequency channels not used for TV channels:</a:t>
            </a:r>
          </a:p>
        </p:txBody>
      </p:sp>
      <p:pic>
        <p:nvPicPr>
          <p:cNvPr id="727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2552700"/>
            <a:ext cx="7897813"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922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zh-CN">
                <a:ea typeface="宋体" panose="02010600030101010101" pitchFamily="2" charset="-122"/>
              </a:rPr>
              <a:t>Cable Modems</a:t>
            </a:r>
          </a:p>
        </p:txBody>
      </p:sp>
      <p:sp>
        <p:nvSpPr>
          <p:cNvPr id="7373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3732"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Cable modems at customer premises implement the physical layer of the DOCSIS standard</a:t>
            </a:r>
          </a:p>
          <a:p>
            <a:pPr lvl="1"/>
            <a:r>
              <a:rPr lang="en-US" altLang="zh-CN">
                <a:ea typeface="宋体" panose="02010600030101010101" pitchFamily="2" charset="-122"/>
              </a:rPr>
              <a:t>QPSK/QAM is used in timeslots on frequencies that are assigned for upstream/downstream data</a:t>
            </a:r>
          </a:p>
        </p:txBody>
      </p:sp>
      <p:pic>
        <p:nvPicPr>
          <p:cNvPr id="737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3419475"/>
            <a:ext cx="796448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3006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zh-CN">
                <a:ea typeface="宋体" panose="02010600030101010101" pitchFamily="2" charset="-122"/>
              </a:rPr>
              <a:t>Cable vs. ADSL</a:t>
            </a:r>
          </a:p>
        </p:txBody>
      </p:sp>
      <p:sp>
        <p:nvSpPr>
          <p:cNvPr id="74755"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4756" name="Content Placeholder 8"/>
          <p:cNvSpPr>
            <a:spLocks noGrp="1"/>
          </p:cNvSpPr>
          <p:nvPr>
            <p:ph idx="1"/>
          </p:nvPr>
        </p:nvSpPr>
        <p:spPr>
          <a:xfrm>
            <a:off x="914400" y="1611313"/>
            <a:ext cx="7789863" cy="4598987"/>
          </a:xfrm>
        </p:spPr>
        <p:txBody>
          <a:bodyPr/>
          <a:lstStyle/>
          <a:p>
            <a:r>
              <a:rPr lang="en-US" altLang="zh-CN">
                <a:ea typeface="宋体" panose="02010600030101010101" pitchFamily="2" charset="-122"/>
              </a:rPr>
              <a:t>Cable:</a:t>
            </a:r>
          </a:p>
          <a:p>
            <a:pPr lvl="2">
              <a:buFont typeface="Arial" panose="020B0604020202020204" pitchFamily="34" charset="0"/>
              <a:buChar char="+"/>
            </a:pPr>
            <a:r>
              <a:rPr lang="en-US" altLang="zh-CN">
                <a:ea typeface="宋体" panose="02010600030101010101" pitchFamily="2" charset="-122"/>
              </a:rPr>
              <a:t>Uses coaxial cable to customers (good bandwidth)</a:t>
            </a:r>
          </a:p>
          <a:p>
            <a:pPr lvl="2"/>
            <a:r>
              <a:rPr lang="en-US" altLang="zh-CN">
                <a:ea typeface="宋体" panose="02010600030101010101" pitchFamily="2" charset="-122"/>
              </a:rPr>
              <a:t>Data is broadcast to all customers (less secure)</a:t>
            </a:r>
          </a:p>
          <a:p>
            <a:pPr lvl="2"/>
            <a:r>
              <a:rPr lang="en-US" altLang="zh-CN">
                <a:ea typeface="宋体" panose="02010600030101010101" pitchFamily="2" charset="-122"/>
              </a:rPr>
              <a:t>Bandwidth is shared over customers so may vary</a:t>
            </a:r>
          </a:p>
          <a:p>
            <a:r>
              <a:rPr lang="en-US" altLang="zh-CN">
                <a:ea typeface="宋体" panose="02010600030101010101" pitchFamily="2" charset="-122"/>
              </a:rPr>
              <a:t>ADSL:</a:t>
            </a:r>
          </a:p>
          <a:p>
            <a:pPr lvl="2">
              <a:buFont typeface="Arial" panose="020B0604020202020204" pitchFamily="34" charset="0"/>
              <a:buChar char="+"/>
            </a:pPr>
            <a:r>
              <a:rPr lang="en-US" altLang="zh-CN">
                <a:ea typeface="宋体" panose="02010600030101010101" pitchFamily="2" charset="-122"/>
              </a:rPr>
              <a:t>Bandwidth is dedicated for each customer</a:t>
            </a:r>
          </a:p>
          <a:p>
            <a:pPr lvl="2">
              <a:buFont typeface="Arial" panose="020B0604020202020204" pitchFamily="34" charset="0"/>
              <a:buChar char="+"/>
            </a:pPr>
            <a:r>
              <a:rPr lang="en-US" altLang="zh-CN">
                <a:ea typeface="宋体" panose="02010600030101010101" pitchFamily="2" charset="-122"/>
              </a:rPr>
              <a:t>Point-to-point link does not broadcast data</a:t>
            </a:r>
          </a:p>
          <a:p>
            <a:pPr lvl="2"/>
            <a:r>
              <a:rPr lang="en-US" altLang="zh-CN">
                <a:ea typeface="宋体" panose="02010600030101010101" pitchFamily="2" charset="-122"/>
              </a:rPr>
              <a:t>Uses twisted pair to customers (lower bandwidth)</a:t>
            </a:r>
          </a:p>
          <a:p>
            <a:endParaRPr lang="en-US" altLang="zh-CN">
              <a:ea typeface="宋体" panose="02010600030101010101" pitchFamily="2" charset="-122"/>
            </a:endParaRPr>
          </a:p>
          <a:p>
            <a:endParaRPr lang="en-US" altLang="zh-CN">
              <a:ea typeface="宋体" panose="02010600030101010101" pitchFamily="2" charset="-122"/>
            </a:endParaRPr>
          </a:p>
        </p:txBody>
      </p:sp>
    </p:spTree>
    <p:extLst>
      <p:ext uri="{BB962C8B-B14F-4D97-AF65-F5344CB8AC3E}">
        <p14:creationId xmlns:p14="http://schemas.microsoft.com/office/powerpoint/2010/main" val="969326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a:ea typeface="宋体" panose="02010600030101010101" pitchFamily="2" charset="-122"/>
              </a:rPr>
              <a:t>Asynchronous Transmission</a:t>
            </a:r>
            <a:endParaRPr lang="zh-CN" altLang="en-US">
              <a:ea typeface="宋体" panose="02010600030101010101" pitchFamily="2" charset="-122"/>
            </a:endParaRPr>
          </a:p>
        </p:txBody>
      </p:sp>
      <p:sp>
        <p:nvSpPr>
          <p:cNvPr id="23555"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2355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350" y="2135188"/>
            <a:ext cx="70167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2135188"/>
            <a:ext cx="86995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3088" y="1143000"/>
            <a:ext cx="2943225"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7650" y="3752850"/>
            <a:ext cx="628650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矩形 8"/>
          <p:cNvSpPr>
            <a:spLocks noChangeArrowheads="1"/>
          </p:cNvSpPr>
          <p:nvPr/>
        </p:nvSpPr>
        <p:spPr bwMode="auto">
          <a:xfrm>
            <a:off x="820738" y="5368925"/>
            <a:ext cx="6983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Char char="•"/>
            </a:pPr>
            <a:r>
              <a:rPr lang="en-US" altLang="zh-CN" sz="1800">
                <a:solidFill>
                  <a:srgbClr val="0000FF"/>
                </a:solidFill>
                <a:ea typeface="宋体" panose="02010600030101010101" pitchFamily="2" charset="-122"/>
              </a:rPr>
              <a:t>T</a:t>
            </a:r>
            <a:r>
              <a:rPr lang="zh-CN" altLang="en-US" sz="1800">
                <a:solidFill>
                  <a:srgbClr val="0000FF"/>
                </a:solidFill>
                <a:ea typeface="宋体" panose="02010600030101010101" pitchFamily="2" charset="-122"/>
              </a:rPr>
              <a:t>he timing of a signal is unimportant.</a:t>
            </a:r>
          </a:p>
          <a:p>
            <a:pPr>
              <a:spcBef>
                <a:spcPct val="0"/>
              </a:spcBef>
              <a:buClrTx/>
              <a:buFont typeface="Arial" panose="020B0604020202020204" pitchFamily="34" charset="0"/>
              <a:buChar char="•"/>
            </a:pPr>
            <a:r>
              <a:rPr lang="en-US" altLang="zh-CN" sz="1800">
                <a:solidFill>
                  <a:srgbClr val="0000FF"/>
                </a:solidFill>
                <a:ea typeface="宋体" panose="02010600030101010101" pitchFamily="2" charset="-122"/>
              </a:rPr>
              <a:t>I</a:t>
            </a:r>
            <a:r>
              <a:rPr lang="zh-CN" altLang="en-US" sz="1800">
                <a:solidFill>
                  <a:srgbClr val="0000FF"/>
                </a:solidFill>
                <a:ea typeface="宋体" panose="02010600030101010101" pitchFamily="2" charset="-122"/>
              </a:rPr>
              <a:t>nformation is received and translated by agreed upon patterns.</a:t>
            </a:r>
          </a:p>
        </p:txBody>
      </p:sp>
    </p:spTree>
    <p:extLst>
      <p:ext uri="{BB962C8B-B14F-4D97-AF65-F5344CB8AC3E}">
        <p14:creationId xmlns:p14="http://schemas.microsoft.com/office/powerpoint/2010/main" val="3905656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425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6"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80">
                                          <p:stCondLst>
                                            <p:cond delay="0"/>
                                          </p:stCondLst>
                                        </p:cTn>
                                        <p:tgtEl>
                                          <p:spTgt spid="7"/>
                                        </p:tgtEl>
                                      </p:cBhvr>
                                    </p:animEffect>
                                    <p:anim calcmode="lin" valueType="num">
                                      <p:cBhvr>
                                        <p:cTn id="21"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6" dur="26">
                                          <p:stCondLst>
                                            <p:cond delay="650"/>
                                          </p:stCondLst>
                                        </p:cTn>
                                        <p:tgtEl>
                                          <p:spTgt spid="7"/>
                                        </p:tgtEl>
                                      </p:cBhvr>
                                      <p:to x="100000" y="60000"/>
                                    </p:animScale>
                                    <p:animScale>
                                      <p:cBhvr>
                                        <p:cTn id="27" dur="166" decel="50000">
                                          <p:stCondLst>
                                            <p:cond delay="676"/>
                                          </p:stCondLst>
                                        </p:cTn>
                                        <p:tgtEl>
                                          <p:spTgt spid="7"/>
                                        </p:tgtEl>
                                      </p:cBhvr>
                                      <p:to x="100000" y="100000"/>
                                    </p:animScale>
                                    <p:animScale>
                                      <p:cBhvr>
                                        <p:cTn id="28" dur="26">
                                          <p:stCondLst>
                                            <p:cond delay="1312"/>
                                          </p:stCondLst>
                                        </p:cTn>
                                        <p:tgtEl>
                                          <p:spTgt spid="7"/>
                                        </p:tgtEl>
                                      </p:cBhvr>
                                      <p:to x="100000" y="80000"/>
                                    </p:animScale>
                                    <p:animScale>
                                      <p:cBhvr>
                                        <p:cTn id="29" dur="166" decel="50000">
                                          <p:stCondLst>
                                            <p:cond delay="1338"/>
                                          </p:stCondLst>
                                        </p:cTn>
                                        <p:tgtEl>
                                          <p:spTgt spid="7"/>
                                        </p:tgtEl>
                                      </p:cBhvr>
                                      <p:to x="100000" y="100000"/>
                                    </p:animScale>
                                    <p:animScale>
                                      <p:cBhvr>
                                        <p:cTn id="30" dur="26">
                                          <p:stCondLst>
                                            <p:cond delay="1642"/>
                                          </p:stCondLst>
                                        </p:cTn>
                                        <p:tgtEl>
                                          <p:spTgt spid="7"/>
                                        </p:tgtEl>
                                      </p:cBhvr>
                                      <p:to x="100000" y="90000"/>
                                    </p:animScale>
                                    <p:animScale>
                                      <p:cBhvr>
                                        <p:cTn id="31" dur="166" decel="50000">
                                          <p:stCondLst>
                                            <p:cond delay="1668"/>
                                          </p:stCondLst>
                                        </p:cTn>
                                        <p:tgtEl>
                                          <p:spTgt spid="7"/>
                                        </p:tgtEl>
                                      </p:cBhvr>
                                      <p:to x="100000" y="100000"/>
                                    </p:animScale>
                                    <p:animScale>
                                      <p:cBhvr>
                                        <p:cTn id="32" dur="26">
                                          <p:stCondLst>
                                            <p:cond delay="1808"/>
                                          </p:stCondLst>
                                        </p:cTn>
                                        <p:tgtEl>
                                          <p:spTgt spid="7"/>
                                        </p:tgtEl>
                                      </p:cBhvr>
                                      <p:to x="100000" y="95000"/>
                                    </p:animScale>
                                    <p:animScale>
                                      <p:cBhvr>
                                        <p:cTn id="33" dur="166" decel="50000">
                                          <p:stCondLst>
                                            <p:cond delay="1834"/>
                                          </p:stCondLst>
                                        </p:cTn>
                                        <p:tgtEl>
                                          <p:spTgt spid="7"/>
                                        </p:tgtEl>
                                      </p:cBhvr>
                                      <p:to x="100000" y="100000"/>
                                    </p:animScale>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3561">
                                            <p:txEl>
                                              <p:pRg st="0" end="0"/>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356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ctrTitle"/>
          </p:nvPr>
        </p:nvSpPr>
        <p:spPr/>
        <p:txBody>
          <a:bodyPr/>
          <a:lstStyle/>
          <a:p>
            <a:pPr eaLnBrk="1" hangingPunct="1"/>
            <a:r>
              <a:rPr lang="zh-CN" altLang="zh-CN">
                <a:ea typeface="宋体" panose="02010600030101010101" pitchFamily="2" charset="-122"/>
              </a:rPr>
              <a:t>End</a:t>
            </a:r>
          </a:p>
        </p:txBody>
      </p:sp>
      <p:sp>
        <p:nvSpPr>
          <p:cNvPr id="82947" name="Subtitle 2"/>
          <p:cNvSpPr>
            <a:spLocks noGrp="1"/>
          </p:cNvSpPr>
          <p:nvPr>
            <p:ph type="subTitle" idx="1"/>
          </p:nvPr>
        </p:nvSpPr>
        <p:spPr/>
        <p:txBody>
          <a:bodyPr/>
          <a:lstStyle/>
          <a:p>
            <a:pPr eaLnBrk="1" hangingPunct="1">
              <a:defRPr/>
            </a:pPr>
            <a:r>
              <a:rPr lang="en-US" dirty="0">
                <a:solidFill>
                  <a:schemeClr val="tx1">
                    <a:lumMod val="50000"/>
                    <a:lumOff val="50000"/>
                  </a:schemeClr>
                </a:solidFill>
                <a:latin typeface="Arial" charset="0"/>
                <a:cs typeface="Arial" charset="0"/>
              </a:rPr>
              <a:t>Chapter 2</a:t>
            </a:r>
          </a:p>
        </p:txBody>
      </p:sp>
      <p:sp>
        <p:nvSpPr>
          <p:cNvPr id="75780"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Tree>
    <p:extLst>
      <p:ext uri="{BB962C8B-B14F-4D97-AF65-F5344CB8AC3E}">
        <p14:creationId xmlns:p14="http://schemas.microsoft.com/office/powerpoint/2010/main" val="1074425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ea typeface="宋体" panose="02010600030101010101" pitchFamily="2" charset="-122"/>
              </a:rPr>
              <a:t>Synchronous Transmission</a:t>
            </a:r>
            <a:endParaRPr lang="zh-CN" altLang="en-US">
              <a:ea typeface="宋体" panose="02010600030101010101" pitchFamily="2" charset="-122"/>
            </a:endParaRPr>
          </a:p>
        </p:txBody>
      </p:sp>
      <p:sp>
        <p:nvSpPr>
          <p:cNvPr id="25603"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2560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63" y="1905000"/>
            <a:ext cx="769937"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905000"/>
            <a:ext cx="884238"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838" y="2438400"/>
            <a:ext cx="692943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矩形 7"/>
          <p:cNvSpPr>
            <a:spLocks noChangeArrowheads="1"/>
          </p:cNvSpPr>
          <p:nvPr/>
        </p:nvSpPr>
        <p:spPr bwMode="auto">
          <a:xfrm>
            <a:off x="523875" y="5354638"/>
            <a:ext cx="80962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Char char="•"/>
            </a:pPr>
            <a:r>
              <a:rPr lang="en-US" altLang="zh-CN" sz="1800">
                <a:solidFill>
                  <a:srgbClr val="0000FF"/>
                </a:solidFill>
                <a:ea typeface="宋体" panose="02010600030101010101" pitchFamily="2" charset="-122"/>
              </a:rPr>
              <a:t>In synchronous transmission, we send bits one after another without start or stop bits or gaps. It is the responsibility of the receiver to group the bits.</a:t>
            </a:r>
            <a:endParaRPr lang="zh-CN" altLang="en-US" sz="1800">
              <a:solidFill>
                <a:srgbClr val="0000FF"/>
              </a:solidFill>
              <a:ea typeface="宋体" panose="02010600030101010101" pitchFamily="2" charset="-122"/>
            </a:endParaRPr>
          </a:p>
          <a:p>
            <a:pPr>
              <a:spcBef>
                <a:spcPct val="0"/>
              </a:spcBef>
              <a:buClrTx/>
              <a:buFont typeface="Arial" panose="020B0604020202020204" pitchFamily="34" charset="0"/>
              <a:buChar char="•"/>
            </a:pPr>
            <a:r>
              <a:rPr lang="zh-CN" altLang="en-US" sz="1800">
                <a:solidFill>
                  <a:srgbClr val="0000FF"/>
                </a:solidFill>
                <a:ea typeface="宋体" panose="02010600030101010101" pitchFamily="2" charset="-122"/>
              </a:rPr>
              <a:t>Timing is very important.</a:t>
            </a:r>
          </a:p>
        </p:txBody>
      </p:sp>
    </p:spTree>
    <p:extLst>
      <p:ext uri="{BB962C8B-B14F-4D97-AF65-F5344CB8AC3E}">
        <p14:creationId xmlns:p14="http://schemas.microsoft.com/office/powerpoint/2010/main" val="2317056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5608">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60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3"/>
          <p:cNvSpPr>
            <a:spLocks noGrp="1"/>
          </p:cNvSpPr>
          <p:nvPr>
            <p:ph type="title"/>
          </p:nvPr>
        </p:nvSpPr>
        <p:spPr/>
        <p:txBody>
          <a:bodyPr/>
          <a:lstStyle/>
          <a:p>
            <a:r>
              <a:rPr lang="en-US" altLang="zh-CN">
                <a:ea typeface="宋体" panose="02010600030101010101" pitchFamily="2" charset="-122"/>
              </a:rPr>
              <a:t>Theoretical Basis for Data Communication</a:t>
            </a:r>
          </a:p>
        </p:txBody>
      </p:sp>
      <p:sp>
        <p:nvSpPr>
          <p:cNvPr id="27651" name="Content Placeholder 4"/>
          <p:cNvSpPr>
            <a:spLocks noGrp="1"/>
          </p:cNvSpPr>
          <p:nvPr>
            <p:ph idx="1"/>
          </p:nvPr>
        </p:nvSpPr>
        <p:spPr>
          <a:xfrm>
            <a:off x="1381125" y="1990725"/>
            <a:ext cx="7315200" cy="4019550"/>
          </a:xfrm>
        </p:spPr>
        <p:txBody>
          <a:bodyPr/>
          <a:lstStyle/>
          <a:p>
            <a:r>
              <a:rPr lang="en-US" altLang="zh-CN">
                <a:ea typeface="宋体" panose="02010600030101010101" pitchFamily="2" charset="-122"/>
              </a:rPr>
              <a:t>Communication rates have fundamental limits</a:t>
            </a:r>
          </a:p>
          <a:p>
            <a:pPr lvl="3"/>
            <a:endParaRPr lang="en-US" altLang="zh-CN">
              <a:ea typeface="宋体" panose="02010600030101010101" pitchFamily="2" charset="-122"/>
            </a:endParaRPr>
          </a:p>
          <a:p>
            <a:pPr lvl="1"/>
            <a:r>
              <a:rPr lang="en-US" altLang="zh-CN">
                <a:ea typeface="宋体" panose="02010600030101010101" pitchFamily="2" charset="-122"/>
              </a:rPr>
              <a:t>Fourier analysis </a:t>
            </a:r>
            <a:r>
              <a:rPr lang="en-US" altLang="zh-CN">
                <a:solidFill>
                  <a:srgbClr val="0000FF"/>
                </a:solidFill>
                <a:ea typeface="宋体" panose="02010600030101010101" pitchFamily="2" charset="-122"/>
              </a:rPr>
              <a:t>»</a:t>
            </a:r>
          </a:p>
          <a:p>
            <a:pPr lvl="1"/>
            <a:r>
              <a:rPr lang="en-US" altLang="zh-CN">
                <a:ea typeface="宋体" panose="02010600030101010101" pitchFamily="2" charset="-122"/>
              </a:rPr>
              <a:t>Bandwidth-limited signals </a:t>
            </a:r>
            <a:r>
              <a:rPr lang="en-US" altLang="zh-CN">
                <a:solidFill>
                  <a:srgbClr val="0000FF"/>
                </a:solidFill>
                <a:ea typeface="宋体" panose="02010600030101010101" pitchFamily="2" charset="-122"/>
              </a:rPr>
              <a:t>»</a:t>
            </a:r>
          </a:p>
          <a:p>
            <a:pPr lvl="1"/>
            <a:r>
              <a:rPr lang="en-US" altLang="zh-CN">
                <a:ea typeface="宋体" panose="02010600030101010101" pitchFamily="2" charset="-122"/>
              </a:rPr>
              <a:t>Maximum data rate of a channel </a:t>
            </a:r>
            <a:r>
              <a:rPr lang="en-US" altLang="zh-CN">
                <a:solidFill>
                  <a:srgbClr val="0000FF"/>
                </a:solidFill>
                <a:ea typeface="宋体" panose="02010600030101010101" pitchFamily="2" charset="-122"/>
              </a:rPr>
              <a:t>»</a:t>
            </a:r>
          </a:p>
          <a:p>
            <a:endParaRPr lang="en-US" altLang="zh-CN">
              <a:ea typeface="宋体" panose="02010600030101010101" pitchFamily="2" charset="-122"/>
            </a:endParaRPr>
          </a:p>
        </p:txBody>
      </p:sp>
      <p:sp>
        <p:nvSpPr>
          <p:cNvPr id="27652" name="Footer Placeholder 10"/>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spTree>
    <p:extLst>
      <p:ext uri="{BB962C8B-B14F-4D97-AF65-F5344CB8AC3E}">
        <p14:creationId xmlns:p14="http://schemas.microsoft.com/office/powerpoint/2010/main" val="718545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0" y="53975"/>
            <a:ext cx="9144000" cy="1143000"/>
          </a:xfrm>
        </p:spPr>
        <p:txBody>
          <a:bodyPr/>
          <a:lstStyle/>
          <a:p>
            <a:r>
              <a:rPr lang="en-US" altLang="zh-CN">
                <a:ea typeface="宋体" panose="02010600030101010101" pitchFamily="2" charset="-122"/>
              </a:rPr>
              <a:t>The time-domain and frequency-domain plots of a sine wave</a:t>
            </a:r>
            <a:endParaRPr lang="zh-CN" altLang="en-US">
              <a:ea typeface="宋体" panose="02010600030101010101" pitchFamily="2" charset="-122"/>
            </a:endParaRPr>
          </a:p>
        </p:txBody>
      </p:sp>
      <p:sp>
        <p:nvSpPr>
          <p:cNvPr id="28675" name="内容占位符 2"/>
          <p:cNvSpPr>
            <a:spLocks noGrp="1"/>
          </p:cNvSpPr>
          <p:nvPr>
            <p:ph idx="1"/>
          </p:nvPr>
        </p:nvSpPr>
        <p:spPr>
          <a:xfrm>
            <a:off x="1381125" y="1990725"/>
            <a:ext cx="7315200" cy="4019550"/>
          </a:xfrm>
        </p:spPr>
        <p:txBody>
          <a:bodyPr/>
          <a:lstStyle/>
          <a:p>
            <a:endParaRPr lang="zh-CN" altLang="en-US">
              <a:ea typeface="宋体" panose="02010600030101010101" pitchFamily="2" charset="-122"/>
            </a:endParaRPr>
          </a:p>
        </p:txBody>
      </p:sp>
      <p:sp>
        <p:nvSpPr>
          <p:cNvPr id="2867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63" y="2476500"/>
            <a:ext cx="41608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725" y="2476500"/>
            <a:ext cx="3784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111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a:ea typeface="宋体" panose="02010600030101010101" pitchFamily="2" charset="-122"/>
              </a:rPr>
              <a:t>Applications of simple sine waves</a:t>
            </a:r>
            <a:endParaRPr lang="zh-CN" altLang="en-US">
              <a:ea typeface="宋体" panose="02010600030101010101" pitchFamily="2" charset="-122"/>
            </a:endParaRPr>
          </a:p>
        </p:txBody>
      </p:sp>
      <p:sp>
        <p:nvSpPr>
          <p:cNvPr id="29699" name="内容占位符 2"/>
          <p:cNvSpPr>
            <a:spLocks noGrp="1"/>
          </p:cNvSpPr>
          <p:nvPr>
            <p:ph idx="1"/>
          </p:nvPr>
        </p:nvSpPr>
        <p:spPr>
          <a:xfrm>
            <a:off x="1381125" y="1990725"/>
            <a:ext cx="7315200" cy="4019550"/>
          </a:xfrm>
        </p:spPr>
        <p:txBody>
          <a:bodyPr/>
          <a:lstStyle/>
          <a:p>
            <a:pPr marL="342900" indent="-342900">
              <a:buFont typeface="Arial" pitchFamily="34" charset="0"/>
              <a:buChar char="•"/>
            </a:pPr>
            <a:r>
              <a:rPr lang="en-US" altLang="zh-CN">
                <a:ea typeface="宋体" panose="02010600030101010101" pitchFamily="2" charset="-122"/>
              </a:rPr>
              <a:t>The power company sends a single sine wave with a frequency of 60 Hz to distribute electric energy to houses and businesses. </a:t>
            </a:r>
          </a:p>
          <a:p>
            <a:pPr marL="342900" indent="-342900">
              <a:buFont typeface="Arial" pitchFamily="34" charset="0"/>
              <a:buChar char="•"/>
            </a:pPr>
            <a:r>
              <a:rPr lang="en-US" altLang="zh-CN">
                <a:ea typeface="宋体" panose="02010600030101010101" pitchFamily="2" charset="-122"/>
              </a:rPr>
              <a:t>Use a single sine wave to send an alarm to a security center when a burglar opens a door or window in the house. </a:t>
            </a:r>
            <a:endParaRPr lang="zh-CN" altLang="en-US">
              <a:ea typeface="宋体" panose="02010600030101010101" pitchFamily="2" charset="-122"/>
            </a:endParaRPr>
          </a:p>
        </p:txBody>
      </p:sp>
      <p:sp>
        <p:nvSpPr>
          <p:cNvPr id="2970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spTree>
    <p:extLst>
      <p:ext uri="{BB962C8B-B14F-4D97-AF65-F5344CB8AC3E}">
        <p14:creationId xmlns:p14="http://schemas.microsoft.com/office/powerpoint/2010/main" val="2519007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a:ea typeface="宋体" panose="02010600030101010101" pitchFamily="2" charset="-122"/>
              </a:rPr>
              <a:t>The time domain and frequency domain of three sine waves</a:t>
            </a:r>
            <a:endParaRPr lang="zh-CN" altLang="en-US">
              <a:ea typeface="宋体" panose="02010600030101010101" pitchFamily="2" charset="-122"/>
            </a:endParaRPr>
          </a:p>
        </p:txBody>
      </p:sp>
      <p:sp>
        <p:nvSpPr>
          <p:cNvPr id="30723" name="内容占位符 2"/>
          <p:cNvSpPr>
            <a:spLocks noGrp="1"/>
          </p:cNvSpPr>
          <p:nvPr>
            <p:ph idx="1"/>
          </p:nvPr>
        </p:nvSpPr>
        <p:spPr>
          <a:xfrm>
            <a:off x="1381125" y="1990725"/>
            <a:ext cx="7315200" cy="4019550"/>
          </a:xfrm>
        </p:spPr>
        <p:txBody>
          <a:bodyPr/>
          <a:lstStyle/>
          <a:p>
            <a:endParaRPr lang="zh-CN" altLang="en-US">
              <a:ea typeface="宋体" panose="02010600030101010101" pitchFamily="2" charset="-122"/>
            </a:endParaRPr>
          </a:p>
        </p:txBody>
      </p:sp>
      <p:sp>
        <p:nvSpPr>
          <p:cNvPr id="3072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4713"/>
            <a:ext cx="4451350"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013" y="2271713"/>
            <a:ext cx="3854450" cy="22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2923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75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sz="3200">
                <a:ea typeface="宋体" panose="02010600030101010101" pitchFamily="2" charset="-122"/>
              </a:rPr>
              <a:t>Decomposition of a composite periodic signal</a:t>
            </a:r>
            <a:endParaRPr lang="zh-CN" altLang="en-US" sz="3200">
              <a:ea typeface="宋体" panose="02010600030101010101" pitchFamily="2" charset="-122"/>
            </a:endParaRPr>
          </a:p>
        </p:txBody>
      </p:sp>
      <p:sp>
        <p:nvSpPr>
          <p:cNvPr id="31747" name="内容占位符 2"/>
          <p:cNvSpPr>
            <a:spLocks noGrp="1"/>
          </p:cNvSpPr>
          <p:nvPr>
            <p:ph idx="1"/>
          </p:nvPr>
        </p:nvSpPr>
        <p:spPr>
          <a:xfrm>
            <a:off x="1381125" y="1990725"/>
            <a:ext cx="7315200" cy="4019550"/>
          </a:xfrm>
        </p:spPr>
        <p:txBody>
          <a:bodyPr/>
          <a:lstStyle/>
          <a:p>
            <a:endParaRPr lang="zh-CN" altLang="en-US">
              <a:ea typeface="宋体" panose="02010600030101010101" pitchFamily="2" charset="-122"/>
            </a:endParaRPr>
          </a:p>
        </p:txBody>
      </p:sp>
      <p:sp>
        <p:nvSpPr>
          <p:cNvPr id="3174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1033463"/>
            <a:ext cx="6443663"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738" y="4510088"/>
            <a:ext cx="752633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717675" y="4892675"/>
            <a:ext cx="80963"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5388" y="5392738"/>
            <a:ext cx="90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8038" y="5572125"/>
            <a:ext cx="71437"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738" y="2632075"/>
            <a:ext cx="7304087"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6988" y="3160713"/>
            <a:ext cx="5608637"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8738" y="3565525"/>
            <a:ext cx="558958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9688" y="3724275"/>
            <a:ext cx="55959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398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1000" fill="hold"/>
                                        <p:tgtEl>
                                          <p:spTgt spid="23"/>
                                        </p:tgtEl>
                                        <p:attrNameLst>
                                          <p:attrName>ppt_w</p:attrName>
                                        </p:attrNameLst>
                                      </p:cBhvr>
                                      <p:tavLst>
                                        <p:tav tm="0">
                                          <p:val>
                                            <p:fltVal val="0"/>
                                          </p:val>
                                        </p:tav>
                                        <p:tav tm="100000">
                                          <p:val>
                                            <p:strVal val="#ppt_w"/>
                                          </p:val>
                                        </p:tav>
                                      </p:tavLst>
                                    </p:anim>
                                    <p:anim calcmode="lin" valueType="num">
                                      <p:cBhvr>
                                        <p:cTn id="13" dur="1000" fill="hold"/>
                                        <p:tgtEl>
                                          <p:spTgt spid="23"/>
                                        </p:tgtEl>
                                        <p:attrNameLst>
                                          <p:attrName>ppt_h</p:attrName>
                                        </p:attrNameLst>
                                      </p:cBhvr>
                                      <p:tavLst>
                                        <p:tav tm="0">
                                          <p:val>
                                            <p:fltVal val="0"/>
                                          </p:val>
                                        </p:tav>
                                        <p:tav tm="100000">
                                          <p:val>
                                            <p:strVal val="#ppt_h"/>
                                          </p:val>
                                        </p:tav>
                                      </p:tavLst>
                                    </p:anim>
                                    <p:anim calcmode="lin" valueType="num">
                                      <p:cBhvr>
                                        <p:cTn id="14" dur="1000" fill="hold"/>
                                        <p:tgtEl>
                                          <p:spTgt spid="23"/>
                                        </p:tgtEl>
                                        <p:attrNameLst>
                                          <p:attrName>style.rotation</p:attrName>
                                        </p:attrNameLst>
                                      </p:cBhvr>
                                      <p:tavLst>
                                        <p:tav tm="0">
                                          <p:val>
                                            <p:fltVal val="90"/>
                                          </p:val>
                                        </p:tav>
                                        <p:tav tm="100000">
                                          <p:val>
                                            <p:fltVal val="0"/>
                                          </p:val>
                                        </p:tav>
                                      </p:tavLst>
                                    </p:anim>
                                    <p:animEffect transition="in" filter="fade">
                                      <p:cBhvr>
                                        <p:cTn id="15" dur="1000"/>
                                        <p:tgtEl>
                                          <p:spTgt spid="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1"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1000" fill="hold"/>
                                        <p:tgtEl>
                                          <p:spTgt spid="24"/>
                                        </p:tgtEl>
                                        <p:attrNameLst>
                                          <p:attrName>ppt_w</p:attrName>
                                        </p:attrNameLst>
                                      </p:cBhvr>
                                      <p:tavLst>
                                        <p:tav tm="0">
                                          <p:val>
                                            <p:fltVal val="0"/>
                                          </p:val>
                                        </p:tav>
                                        <p:tav tm="100000">
                                          <p:val>
                                            <p:strVal val="#ppt_w"/>
                                          </p:val>
                                        </p:tav>
                                      </p:tavLst>
                                    </p:anim>
                                    <p:anim calcmode="lin" valueType="num">
                                      <p:cBhvr>
                                        <p:cTn id="21" dur="1000" fill="hold"/>
                                        <p:tgtEl>
                                          <p:spTgt spid="24"/>
                                        </p:tgtEl>
                                        <p:attrNameLst>
                                          <p:attrName>ppt_h</p:attrName>
                                        </p:attrNameLst>
                                      </p:cBhvr>
                                      <p:tavLst>
                                        <p:tav tm="0">
                                          <p:val>
                                            <p:fltVal val="0"/>
                                          </p:val>
                                        </p:tav>
                                        <p:tav tm="100000">
                                          <p:val>
                                            <p:strVal val="#ppt_h"/>
                                          </p:val>
                                        </p:tav>
                                      </p:tavLst>
                                    </p:anim>
                                    <p:anim calcmode="lin" valueType="num">
                                      <p:cBhvr>
                                        <p:cTn id="22" dur="1000" fill="hold"/>
                                        <p:tgtEl>
                                          <p:spTgt spid="24"/>
                                        </p:tgtEl>
                                        <p:attrNameLst>
                                          <p:attrName>style.rotation</p:attrName>
                                        </p:attrNameLst>
                                      </p:cBhvr>
                                      <p:tavLst>
                                        <p:tav tm="0">
                                          <p:val>
                                            <p:fltVal val="90"/>
                                          </p:val>
                                        </p:tav>
                                        <p:tav tm="100000">
                                          <p:val>
                                            <p:fltVal val="0"/>
                                          </p:val>
                                        </p:tav>
                                      </p:tavLst>
                                    </p:anim>
                                    <p:animEffect transition="in" filter="fade">
                                      <p:cBhvr>
                                        <p:cTn id="23" dur="1000"/>
                                        <p:tgtEl>
                                          <p:spTgt spid="2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1"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1000" fill="hold"/>
                                        <p:tgtEl>
                                          <p:spTgt spid="25"/>
                                        </p:tgtEl>
                                        <p:attrNameLst>
                                          <p:attrName>ppt_w</p:attrName>
                                        </p:attrNameLst>
                                      </p:cBhvr>
                                      <p:tavLst>
                                        <p:tav tm="0">
                                          <p:val>
                                            <p:fltVal val="0"/>
                                          </p:val>
                                        </p:tav>
                                        <p:tav tm="100000">
                                          <p:val>
                                            <p:strVal val="#ppt_w"/>
                                          </p:val>
                                        </p:tav>
                                      </p:tavLst>
                                    </p:anim>
                                    <p:anim calcmode="lin" valueType="num">
                                      <p:cBhvr>
                                        <p:cTn id="29" dur="1000" fill="hold"/>
                                        <p:tgtEl>
                                          <p:spTgt spid="25"/>
                                        </p:tgtEl>
                                        <p:attrNameLst>
                                          <p:attrName>ppt_h</p:attrName>
                                        </p:attrNameLst>
                                      </p:cBhvr>
                                      <p:tavLst>
                                        <p:tav tm="0">
                                          <p:val>
                                            <p:fltVal val="0"/>
                                          </p:val>
                                        </p:tav>
                                        <p:tav tm="100000">
                                          <p:val>
                                            <p:strVal val="#ppt_h"/>
                                          </p:val>
                                        </p:tav>
                                      </p:tavLst>
                                    </p:anim>
                                    <p:anim calcmode="lin" valueType="num">
                                      <p:cBhvr>
                                        <p:cTn id="30" dur="1000" fill="hold"/>
                                        <p:tgtEl>
                                          <p:spTgt spid="25"/>
                                        </p:tgtEl>
                                        <p:attrNameLst>
                                          <p:attrName>style.rotation</p:attrName>
                                        </p:attrNameLst>
                                      </p:cBhvr>
                                      <p:tavLst>
                                        <p:tav tm="0">
                                          <p:val>
                                            <p:fltVal val="90"/>
                                          </p:val>
                                        </p:tav>
                                        <p:tav tm="100000">
                                          <p:val>
                                            <p:fltVal val="0"/>
                                          </p:val>
                                        </p:tav>
                                      </p:tavLst>
                                    </p:anim>
                                    <p:animEffect transition="in" filter="fade">
                                      <p:cBhvr>
                                        <p:cTn id="31" dur="1000"/>
                                        <p:tgtEl>
                                          <p:spTgt spid="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0" y="68263"/>
            <a:ext cx="9144000" cy="1143000"/>
          </a:xfrm>
        </p:spPr>
        <p:txBody>
          <a:bodyPr/>
          <a:lstStyle/>
          <a:p>
            <a:r>
              <a:rPr lang="en-US" altLang="zh-CN">
                <a:ea typeface="宋体" panose="02010600030101010101" pitchFamily="2" charset="-122"/>
              </a:rPr>
              <a:t>Time and frequency domain of a non-periodic composite signal</a:t>
            </a:r>
            <a:endParaRPr lang="zh-CN" altLang="en-US">
              <a:ea typeface="宋体" panose="02010600030101010101" pitchFamily="2" charset="-122"/>
            </a:endParaRPr>
          </a:p>
        </p:txBody>
      </p:sp>
      <p:sp>
        <p:nvSpPr>
          <p:cNvPr id="33795"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1754188"/>
            <a:ext cx="457993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3" y="1779588"/>
            <a:ext cx="3908425"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矩形 6"/>
          <p:cNvSpPr>
            <a:spLocks noChangeArrowheads="1"/>
          </p:cNvSpPr>
          <p:nvPr/>
        </p:nvSpPr>
        <p:spPr bwMode="auto">
          <a:xfrm>
            <a:off x="862013" y="4883150"/>
            <a:ext cx="76787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2000">
                <a:ea typeface="宋体" panose="02010600030101010101" pitchFamily="2" charset="-122"/>
              </a:rPr>
              <a:t>It can be the signal created by a microphone or a telephone set when a word or two is pronounced. In this case, the composite signal cannot be periodic, because that implies that we are repeating the same word or words with exactly the same tone.</a:t>
            </a:r>
          </a:p>
        </p:txBody>
      </p:sp>
    </p:spTree>
    <p:extLst>
      <p:ext uri="{BB962C8B-B14F-4D97-AF65-F5344CB8AC3E}">
        <p14:creationId xmlns:p14="http://schemas.microsoft.com/office/powerpoint/2010/main" val="4054506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zh-CN">
                <a:ea typeface="宋体" panose="02010600030101010101" pitchFamily="2" charset="-122"/>
              </a:rPr>
              <a:t>The Physical Layer</a:t>
            </a:r>
          </a:p>
        </p:txBody>
      </p:sp>
      <p:sp>
        <p:nvSpPr>
          <p:cNvPr id="717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172" name="Content Placeholder 2"/>
          <p:cNvSpPr>
            <a:spLocks noGrp="1"/>
          </p:cNvSpPr>
          <p:nvPr>
            <p:ph idx="1"/>
          </p:nvPr>
        </p:nvSpPr>
        <p:spPr>
          <a:xfrm>
            <a:off x="914400" y="1611313"/>
            <a:ext cx="5429250" cy="4598987"/>
          </a:xfrm>
        </p:spPr>
        <p:txBody>
          <a:bodyPr/>
          <a:lstStyle/>
          <a:p>
            <a:r>
              <a:rPr lang="en-US" altLang="zh-CN">
                <a:ea typeface="宋体" panose="02010600030101010101" pitchFamily="2" charset="-122"/>
              </a:rPr>
              <a:t>Foundation on which other layers build</a:t>
            </a:r>
          </a:p>
          <a:p>
            <a:pPr lvl="1"/>
            <a:r>
              <a:rPr lang="en-US" altLang="zh-CN">
                <a:ea typeface="宋体" panose="02010600030101010101" pitchFamily="2" charset="-122"/>
              </a:rPr>
              <a:t>Properties of wires, fiber, wireless limit what the network can do</a:t>
            </a:r>
          </a:p>
          <a:p>
            <a:pPr lvl="1"/>
            <a:endParaRPr lang="en-US" altLang="zh-CN">
              <a:ea typeface="宋体" panose="02010600030101010101" pitchFamily="2" charset="-122"/>
            </a:endParaRPr>
          </a:p>
          <a:p>
            <a:r>
              <a:rPr lang="en-US" altLang="zh-CN">
                <a:ea typeface="宋体" panose="02010600030101010101" pitchFamily="2" charset="-122"/>
              </a:rPr>
              <a:t>Key problem is to send (digital) bits using only (analog) signals</a:t>
            </a:r>
          </a:p>
          <a:p>
            <a:pPr lvl="1"/>
            <a:r>
              <a:rPr lang="en-US" altLang="zh-CN">
                <a:ea typeface="宋体" panose="02010600030101010101" pitchFamily="2" charset="-122"/>
              </a:rPr>
              <a:t>This is called modulation</a:t>
            </a:r>
          </a:p>
          <a:p>
            <a:endParaRPr lang="en-US" altLang="zh-CN">
              <a:ea typeface="宋体" panose="02010600030101010101" pitchFamily="2" charset="-122"/>
            </a:endParaRPr>
          </a:p>
        </p:txBody>
      </p:sp>
      <p:grpSp>
        <p:nvGrpSpPr>
          <p:cNvPr id="7173" name="Group 26"/>
          <p:cNvGrpSpPr>
            <a:grpSpLocks/>
          </p:cNvGrpSpPr>
          <p:nvPr/>
        </p:nvGrpSpPr>
        <p:grpSpPr bwMode="auto">
          <a:xfrm>
            <a:off x="6753225" y="2257425"/>
            <a:ext cx="1466850" cy="1920875"/>
            <a:chOff x="6753225" y="2638425"/>
            <a:chExt cx="1466850" cy="1920875"/>
          </a:xfrm>
        </p:grpSpPr>
        <p:sp>
          <p:nvSpPr>
            <p:cNvPr id="7174" name="Rectangle 4"/>
            <p:cNvSpPr>
              <a:spLocks noChangeArrowheads="1"/>
            </p:cNvSpPr>
            <p:nvPr/>
          </p:nvSpPr>
          <p:spPr bwMode="auto">
            <a:xfrm>
              <a:off x="6753225" y="4178300"/>
              <a:ext cx="1447800" cy="381000"/>
            </a:xfrm>
            <a:prstGeom prst="rect">
              <a:avLst/>
            </a:prstGeom>
            <a:solidFill>
              <a:srgbClr val="FF2BD8">
                <a:alpha val="50195"/>
              </a:srgbClr>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5" name="Rectangle 5"/>
            <p:cNvSpPr>
              <a:spLocks noChangeArrowheads="1"/>
            </p:cNvSpPr>
            <p:nvPr/>
          </p:nvSpPr>
          <p:spPr bwMode="auto">
            <a:xfrm>
              <a:off x="6753225" y="3797300"/>
              <a:ext cx="1447800" cy="381000"/>
            </a:xfrm>
            <a:prstGeom prst="rect">
              <a:avLst/>
            </a:prstGeom>
            <a:solidFill>
              <a:schemeClr val="bg1"/>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6" name="Rectangle 6"/>
            <p:cNvSpPr>
              <a:spLocks noChangeArrowheads="1"/>
            </p:cNvSpPr>
            <p:nvPr/>
          </p:nvSpPr>
          <p:spPr bwMode="auto">
            <a:xfrm>
              <a:off x="6753225" y="3416300"/>
              <a:ext cx="1447800" cy="381000"/>
            </a:xfrm>
            <a:prstGeom prst="rect">
              <a:avLst/>
            </a:prstGeom>
            <a:solidFill>
              <a:schemeClr val="bg1"/>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7" name="Rectangle 7"/>
            <p:cNvSpPr>
              <a:spLocks noChangeArrowheads="1"/>
            </p:cNvSpPr>
            <p:nvPr/>
          </p:nvSpPr>
          <p:spPr bwMode="auto">
            <a:xfrm>
              <a:off x="6753225" y="3035300"/>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8" name="Rectangle 10"/>
            <p:cNvSpPr>
              <a:spLocks noChangeArrowheads="1"/>
            </p:cNvSpPr>
            <p:nvPr/>
          </p:nvSpPr>
          <p:spPr bwMode="auto">
            <a:xfrm>
              <a:off x="6753225" y="265747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9" name="Text Box 11"/>
            <p:cNvSpPr txBox="1">
              <a:spLocks noChangeArrowheads="1"/>
            </p:cNvSpPr>
            <p:nvPr/>
          </p:nvSpPr>
          <p:spPr bwMode="auto">
            <a:xfrm>
              <a:off x="6916738" y="4162425"/>
              <a:ext cx="1131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Physical</a:t>
              </a:r>
            </a:p>
          </p:txBody>
        </p:sp>
        <p:sp>
          <p:nvSpPr>
            <p:cNvPr id="7180" name="Text Box 12"/>
            <p:cNvSpPr txBox="1">
              <a:spLocks noChangeArrowheads="1"/>
            </p:cNvSpPr>
            <p:nvPr/>
          </p:nvSpPr>
          <p:spPr bwMode="auto">
            <a:xfrm>
              <a:off x="7145975" y="3797300"/>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Link</a:t>
              </a:r>
            </a:p>
          </p:txBody>
        </p:sp>
        <p:sp>
          <p:nvSpPr>
            <p:cNvPr id="7181" name="Text Box 13"/>
            <p:cNvSpPr txBox="1">
              <a:spLocks noChangeArrowheads="1"/>
            </p:cNvSpPr>
            <p:nvPr/>
          </p:nvSpPr>
          <p:spPr bwMode="auto">
            <a:xfrm>
              <a:off x="6904038" y="3432175"/>
              <a:ext cx="1116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Network</a:t>
              </a:r>
            </a:p>
          </p:txBody>
        </p:sp>
        <p:sp>
          <p:nvSpPr>
            <p:cNvPr id="7182" name="Text Box 14"/>
            <p:cNvSpPr txBox="1">
              <a:spLocks noChangeArrowheads="1"/>
            </p:cNvSpPr>
            <p:nvPr/>
          </p:nvSpPr>
          <p:spPr bwMode="auto">
            <a:xfrm>
              <a:off x="6818313" y="303530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Transport</a:t>
              </a:r>
            </a:p>
          </p:txBody>
        </p:sp>
        <p:sp>
          <p:nvSpPr>
            <p:cNvPr id="7183" name="Text Box 17"/>
            <p:cNvSpPr txBox="1">
              <a:spLocks noChangeArrowheads="1"/>
            </p:cNvSpPr>
            <p:nvPr/>
          </p:nvSpPr>
          <p:spPr bwMode="auto">
            <a:xfrm>
              <a:off x="6791325" y="2638425"/>
              <a:ext cx="142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Application</a:t>
              </a:r>
            </a:p>
          </p:txBody>
        </p:sp>
      </p:grpSp>
    </p:spTree>
    <p:extLst>
      <p:ext uri="{BB962C8B-B14F-4D97-AF65-F5344CB8AC3E}">
        <p14:creationId xmlns:p14="http://schemas.microsoft.com/office/powerpoint/2010/main" val="79578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4"/>
          <p:cNvSpPr>
            <a:spLocks noGrp="1"/>
          </p:cNvSpPr>
          <p:nvPr>
            <p:ph type="title"/>
          </p:nvPr>
        </p:nvSpPr>
        <p:spPr/>
        <p:txBody>
          <a:bodyPr/>
          <a:lstStyle/>
          <a:p>
            <a:r>
              <a:rPr lang="en-US" altLang="zh-CN">
                <a:ea typeface="宋体" panose="02010600030101010101" pitchFamily="2" charset="-122"/>
              </a:rPr>
              <a:t>Bandwidth of analog signals</a:t>
            </a:r>
            <a:endParaRPr lang="zh-CN" altLang="en-US">
              <a:ea typeface="宋体" panose="02010600030101010101" pitchFamily="2" charset="-122"/>
            </a:endParaRPr>
          </a:p>
        </p:txBody>
      </p:sp>
      <p:sp>
        <p:nvSpPr>
          <p:cNvPr id="35843" name="内容占位符 5"/>
          <p:cNvSpPr>
            <a:spLocks noGrp="1"/>
          </p:cNvSpPr>
          <p:nvPr>
            <p:ph idx="1"/>
          </p:nvPr>
        </p:nvSpPr>
        <p:spPr/>
        <p:txBody>
          <a:bodyPr/>
          <a:lstStyle/>
          <a:p>
            <a:endParaRPr lang="zh-CN" altLang="en-US">
              <a:ea typeface="宋体" panose="02010600030101010101" pitchFamily="2" charset="-122"/>
            </a:endParaRPr>
          </a:p>
        </p:txBody>
      </p:sp>
      <p:sp>
        <p:nvSpPr>
          <p:cNvPr id="3584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endParaRPr lang="en-US" altLang="zh-CN" sz="800" i="0">
              <a:ea typeface="宋体" panose="02010600030101010101" pitchFamily="2" charset="-122"/>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2286000"/>
            <a:ext cx="405447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2268538"/>
            <a:ext cx="4175125"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9738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4"/>
          <p:cNvSpPr>
            <a:spLocks noGrp="1"/>
          </p:cNvSpPr>
          <p:nvPr>
            <p:ph type="title"/>
          </p:nvPr>
        </p:nvSpPr>
        <p:spPr/>
        <p:txBody>
          <a:bodyPr/>
          <a:lstStyle/>
          <a:p>
            <a:r>
              <a:rPr lang="en-US" altLang="zh-CN">
                <a:ea typeface="宋体" panose="02010600030101010101" pitchFamily="2" charset="-122"/>
              </a:rPr>
              <a:t>Bandwidth of digital signals</a:t>
            </a:r>
            <a:endParaRPr lang="zh-CN" altLang="en-US">
              <a:ea typeface="宋体" panose="02010600030101010101" pitchFamily="2" charset="-122"/>
            </a:endParaRPr>
          </a:p>
        </p:txBody>
      </p:sp>
      <p:sp>
        <p:nvSpPr>
          <p:cNvPr id="36867" name="内容占位符 5"/>
          <p:cNvSpPr>
            <a:spLocks noGrp="1"/>
          </p:cNvSpPr>
          <p:nvPr>
            <p:ph idx="1"/>
          </p:nvPr>
        </p:nvSpPr>
        <p:spPr/>
        <p:txBody>
          <a:bodyPr/>
          <a:lstStyle/>
          <a:p>
            <a:pPr marL="342900" indent="-342900">
              <a:buFont typeface="Arial" pitchFamily="34" charset="0"/>
              <a:buChar char="•"/>
            </a:pPr>
            <a:r>
              <a:rPr lang="en-US" altLang="zh-CN">
                <a:ea typeface="宋体" panose="02010600030101010101" pitchFamily="2" charset="-122"/>
              </a:rPr>
              <a:t>Based on Fourier analysis, a digital signal is a composite analog signal. The bandwidth is </a:t>
            </a:r>
            <a:r>
              <a:rPr lang="en-US" altLang="zh-CN" b="1" i="1">
                <a:solidFill>
                  <a:srgbClr val="0000FF"/>
                </a:solidFill>
                <a:ea typeface="宋体" panose="02010600030101010101" pitchFamily="2" charset="-122"/>
              </a:rPr>
              <a:t>infinite</a:t>
            </a:r>
            <a:r>
              <a:rPr lang="en-US" altLang="zh-CN">
                <a:ea typeface="宋体" panose="02010600030101010101" pitchFamily="2" charset="-122"/>
              </a:rPr>
              <a:t>. </a:t>
            </a:r>
          </a:p>
        </p:txBody>
      </p:sp>
      <p:sp>
        <p:nvSpPr>
          <p:cNvPr id="36868"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endParaRPr lang="en-US" altLang="zh-CN" sz="800" i="0">
              <a:ea typeface="宋体" panose="02010600030101010101" pitchFamily="2"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2305050"/>
            <a:ext cx="7793038"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4522788"/>
            <a:ext cx="7797800"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49273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0" y="11113"/>
            <a:ext cx="9144000" cy="1143000"/>
          </a:xfrm>
        </p:spPr>
        <p:txBody>
          <a:bodyPr/>
          <a:lstStyle/>
          <a:p>
            <a:r>
              <a:rPr lang="en-US" altLang="zh-CN">
                <a:ea typeface="宋体" panose="02010600030101010101" pitchFamily="2" charset="-122"/>
              </a:rPr>
              <a:t>Bandwidth in hertz and </a:t>
            </a:r>
            <a:br>
              <a:rPr lang="en-US" altLang="zh-CN">
                <a:ea typeface="宋体" panose="02010600030101010101" pitchFamily="2" charset="-122"/>
              </a:rPr>
            </a:br>
            <a:r>
              <a:rPr lang="en-US" altLang="zh-CN">
                <a:ea typeface="宋体" panose="02010600030101010101" pitchFamily="2" charset="-122"/>
              </a:rPr>
              <a:t>bandwidth in bits per second</a:t>
            </a:r>
            <a:endParaRPr lang="zh-CN" altLang="en-US">
              <a:ea typeface="宋体" panose="02010600030101010101" pitchFamily="2" charset="-122"/>
            </a:endParaRPr>
          </a:p>
        </p:txBody>
      </p:sp>
      <p:sp>
        <p:nvSpPr>
          <p:cNvPr id="38915" name="内容占位符 2"/>
          <p:cNvSpPr>
            <a:spLocks noGrp="1"/>
          </p:cNvSpPr>
          <p:nvPr>
            <p:ph idx="1"/>
          </p:nvPr>
        </p:nvSpPr>
        <p:spPr/>
        <p:txBody>
          <a:bodyPr/>
          <a:lstStyle/>
          <a:p>
            <a:pPr marL="342900" indent="-342900">
              <a:buFont typeface="Arial" pitchFamily="34" charset="0"/>
              <a:buChar char="•"/>
            </a:pPr>
            <a:r>
              <a:rPr lang="en-US" altLang="zh-CN">
                <a:latin typeface="Calibri" panose="020F0502020204030204" pitchFamily="34" charset="0"/>
                <a:ea typeface="宋体" panose="02010600030101010101" pitchFamily="2" charset="-122"/>
              </a:rPr>
              <a:t>To electrical engineers, (analog) bandwidth is </a:t>
            </a:r>
            <a:r>
              <a:rPr lang="en-US" altLang="zh-CN" b="1" i="1">
                <a:solidFill>
                  <a:srgbClr val="0000FF"/>
                </a:solidFill>
                <a:latin typeface="Calibri" panose="020F0502020204030204" pitchFamily="34" charset="0"/>
                <a:ea typeface="宋体" panose="02010600030101010101" pitchFamily="2" charset="-122"/>
              </a:rPr>
              <a:t>the range of frequencies</a:t>
            </a:r>
            <a:r>
              <a:rPr lang="en-US" altLang="zh-CN">
                <a:latin typeface="Calibri" panose="020F0502020204030204" pitchFamily="34" charset="0"/>
                <a:ea typeface="宋体" panose="02010600030101010101" pitchFamily="2" charset="-122"/>
              </a:rPr>
              <a:t>, a quantity measured in </a:t>
            </a:r>
            <a:r>
              <a:rPr lang="en-US" altLang="zh-CN" b="1">
                <a:solidFill>
                  <a:srgbClr val="0000FF"/>
                </a:solidFill>
                <a:latin typeface="Calibri" panose="020F0502020204030204" pitchFamily="34" charset="0"/>
                <a:ea typeface="宋体" panose="02010600030101010101" pitchFamily="2" charset="-122"/>
              </a:rPr>
              <a:t>Hz</a:t>
            </a:r>
            <a:r>
              <a:rPr lang="en-US" altLang="zh-CN">
                <a:latin typeface="Calibri" panose="020F0502020204030204" pitchFamily="34" charset="0"/>
                <a:ea typeface="宋体" panose="02010600030101010101" pitchFamily="2" charset="-122"/>
              </a:rPr>
              <a:t>. </a:t>
            </a:r>
            <a:endParaRPr lang="en-US" altLang="zh-CN">
              <a:ea typeface="宋体" panose="02010600030101010101" pitchFamily="2" charset="-122"/>
            </a:endParaRPr>
          </a:p>
          <a:p>
            <a:pPr marL="342900" indent="-342900">
              <a:buFont typeface="Arial" pitchFamily="34" charset="0"/>
              <a:buChar char="•"/>
            </a:pPr>
            <a:r>
              <a:rPr lang="en-US" altLang="zh-CN">
                <a:latin typeface="Calibri" panose="020F0502020204030204" pitchFamily="34" charset="0"/>
                <a:ea typeface="宋体" panose="02010600030101010101" pitchFamily="2" charset="-122"/>
              </a:rPr>
              <a:t>To computer scientists, (digital) bandwidth is the maximum </a:t>
            </a:r>
            <a:r>
              <a:rPr lang="en-US" altLang="zh-CN" b="1" i="1">
                <a:solidFill>
                  <a:srgbClr val="0000FF"/>
                </a:solidFill>
                <a:latin typeface="Calibri" panose="020F0502020204030204" pitchFamily="34" charset="0"/>
                <a:ea typeface="宋体" panose="02010600030101010101" pitchFamily="2" charset="-122"/>
              </a:rPr>
              <a:t>data rate of a channel</a:t>
            </a:r>
            <a:r>
              <a:rPr lang="en-US" altLang="zh-CN">
                <a:latin typeface="Calibri" panose="020F0502020204030204" pitchFamily="34" charset="0"/>
                <a:ea typeface="宋体" panose="02010600030101010101" pitchFamily="2" charset="-122"/>
              </a:rPr>
              <a:t>, a quantity measured in </a:t>
            </a:r>
            <a:r>
              <a:rPr lang="en-US" altLang="zh-CN" b="1">
                <a:solidFill>
                  <a:srgbClr val="0000FF"/>
                </a:solidFill>
                <a:latin typeface="Calibri" panose="020F0502020204030204" pitchFamily="34" charset="0"/>
                <a:ea typeface="宋体" panose="02010600030101010101" pitchFamily="2" charset="-122"/>
              </a:rPr>
              <a:t>bits/sec</a:t>
            </a:r>
            <a:r>
              <a:rPr lang="en-US" altLang="zh-CN">
                <a:latin typeface="Calibri" panose="020F0502020204030204" pitchFamily="34" charset="0"/>
                <a:ea typeface="宋体" panose="02010600030101010101" pitchFamily="2" charset="-122"/>
              </a:rPr>
              <a:t>. </a:t>
            </a:r>
          </a:p>
          <a:p>
            <a:pPr marL="342900" indent="-342900">
              <a:buFont typeface="Arial" pitchFamily="34" charset="0"/>
              <a:buChar char="•"/>
            </a:pPr>
            <a:r>
              <a:rPr lang="en-US" altLang="zh-CN">
                <a:latin typeface="Calibri" panose="020F0502020204030204" pitchFamily="34" charset="0"/>
                <a:ea typeface="宋体" panose="02010600030101010101" pitchFamily="2" charset="-122"/>
              </a:rPr>
              <a:t>The data rate is the end result of using the analog bandwidth of a physical channel for digital transmission.</a:t>
            </a:r>
          </a:p>
        </p:txBody>
      </p:sp>
      <p:sp>
        <p:nvSpPr>
          <p:cNvPr id="3891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Tree>
    <p:extLst>
      <p:ext uri="{BB962C8B-B14F-4D97-AF65-F5344CB8AC3E}">
        <p14:creationId xmlns:p14="http://schemas.microsoft.com/office/powerpoint/2010/main" val="4139814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en-US" altLang="zh-CN">
                <a:ea typeface="宋体" panose="02010600030101010101" pitchFamily="2" charset="-122"/>
              </a:rPr>
              <a:t>Bit Rate</a:t>
            </a:r>
            <a:endParaRPr lang="zh-CN" altLang="en-US">
              <a:ea typeface="宋体" panose="02010600030101010101" pitchFamily="2" charset="-122"/>
            </a:endParaRPr>
          </a:p>
        </p:txBody>
      </p:sp>
      <p:sp>
        <p:nvSpPr>
          <p:cNvPr id="39939" name="内容占位符 2"/>
          <p:cNvSpPr>
            <a:spLocks noGrp="1"/>
          </p:cNvSpPr>
          <p:nvPr>
            <p:ph idx="1"/>
          </p:nvPr>
        </p:nvSpPr>
        <p:spPr/>
        <p:txBody>
          <a:bodyPr/>
          <a:lstStyle/>
          <a:p>
            <a:pPr marL="342900" indent="-342900">
              <a:buFont typeface="Arial" pitchFamily="34" charset="0"/>
              <a:buChar char="•"/>
            </a:pPr>
            <a:r>
              <a:rPr lang="en-US" altLang="zh-CN">
                <a:latin typeface="Calibri" panose="020F0502020204030204" pitchFamily="34" charset="0"/>
                <a:ea typeface="宋体" panose="02010600030101010101" pitchFamily="2" charset="-122"/>
              </a:rPr>
              <a:t>For digital signals, the bit rate is the number of bits sent in 1 second, expressed in bits per second (bps). </a:t>
            </a:r>
          </a:p>
          <a:p>
            <a:pPr marL="342900" indent="-342900"/>
            <a:endParaRPr lang="zh-CN" altLang="en-US">
              <a:ea typeface="宋体" panose="02010600030101010101" pitchFamily="2" charset="-122"/>
            </a:endParaRPr>
          </a:p>
        </p:txBody>
      </p:sp>
      <p:sp>
        <p:nvSpPr>
          <p:cNvPr id="39940"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693988"/>
            <a:ext cx="3573463"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2050" y="2424113"/>
            <a:ext cx="3589338"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482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3"/>
          <p:cNvSpPr>
            <a:spLocks noGrp="1"/>
          </p:cNvSpPr>
          <p:nvPr>
            <p:ph type="title"/>
          </p:nvPr>
        </p:nvSpPr>
        <p:spPr/>
        <p:txBody>
          <a:bodyPr/>
          <a:lstStyle/>
          <a:p>
            <a:r>
              <a:rPr lang="en-US" altLang="zh-CN">
                <a:ea typeface="宋体" panose="02010600030101010101" pitchFamily="2" charset="-122"/>
              </a:rPr>
              <a:t>Fourier Analysis</a:t>
            </a:r>
          </a:p>
        </p:txBody>
      </p:sp>
      <p:sp>
        <p:nvSpPr>
          <p:cNvPr id="40963" name="Content Placeholder 4"/>
          <p:cNvSpPr>
            <a:spLocks noGrp="1"/>
          </p:cNvSpPr>
          <p:nvPr>
            <p:ph idx="1"/>
          </p:nvPr>
        </p:nvSpPr>
        <p:spPr/>
        <p:txBody>
          <a:bodyPr/>
          <a:lstStyle/>
          <a:p>
            <a:r>
              <a:rPr lang="en-US" altLang="zh-CN">
                <a:ea typeface="宋体" panose="02010600030101010101" pitchFamily="2" charset="-122"/>
              </a:rPr>
              <a:t>A time-varying signal can be equivalently represented as a series of frequency components (harmonics):</a:t>
            </a:r>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40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2190750"/>
            <a:ext cx="69151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Footer Placeholder 9"/>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40966" name="TextBox 14"/>
          <p:cNvSpPr txBox="1">
            <a:spLocks noChangeArrowheads="1"/>
          </p:cNvSpPr>
          <p:nvPr/>
        </p:nvSpPr>
        <p:spPr bwMode="auto">
          <a:xfrm>
            <a:off x="5324475" y="5476875"/>
            <a:ext cx="286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a, b weights of harmonics</a:t>
            </a:r>
          </a:p>
        </p:txBody>
      </p:sp>
      <p:pic>
        <p:nvPicPr>
          <p:cNvPr id="40967" name="Picture 2"/>
          <p:cNvPicPr>
            <a:picLocks noChangeAspect="1" noChangeArrowheads="1"/>
          </p:cNvPicPr>
          <p:nvPr/>
        </p:nvPicPr>
        <p:blipFill>
          <a:blip r:embed="rId3">
            <a:extLst>
              <a:ext uri="{28A0092B-C50C-407E-A947-70E740481C1C}">
                <a14:useLocalDpi xmlns:a14="http://schemas.microsoft.com/office/drawing/2010/main" val="0"/>
              </a:ext>
            </a:extLst>
          </a:blip>
          <a:srcRect b="10660"/>
          <a:stretch>
            <a:fillRect/>
          </a:stretch>
        </p:blipFill>
        <p:spPr bwMode="auto">
          <a:xfrm>
            <a:off x="644525" y="3895725"/>
            <a:ext cx="77644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Rectangle 32"/>
          <p:cNvSpPr>
            <a:spLocks noChangeArrowheads="1"/>
          </p:cNvSpPr>
          <p:nvPr/>
        </p:nvSpPr>
        <p:spPr bwMode="auto">
          <a:xfrm>
            <a:off x="2095500" y="5324475"/>
            <a:ext cx="1057275" cy="2667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40969" name="TextBox 12"/>
          <p:cNvSpPr txBox="1">
            <a:spLocks noChangeArrowheads="1"/>
          </p:cNvSpPr>
          <p:nvPr/>
        </p:nvSpPr>
        <p:spPr bwMode="auto">
          <a:xfrm>
            <a:off x="1628775" y="5438775"/>
            <a:ext cx="183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Signal over time</a:t>
            </a:r>
          </a:p>
        </p:txBody>
      </p:sp>
      <p:cxnSp>
        <p:nvCxnSpPr>
          <p:cNvPr id="40970" name="Straight Arrow Connector 34"/>
          <p:cNvCxnSpPr>
            <a:cxnSpLocks noChangeShapeType="1"/>
          </p:cNvCxnSpPr>
          <p:nvPr/>
        </p:nvCxnSpPr>
        <p:spPr bwMode="auto">
          <a:xfrm>
            <a:off x="3429000" y="5648325"/>
            <a:ext cx="4191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6" name="Oval 35"/>
          <p:cNvSpPr/>
          <p:nvPr/>
        </p:nvSpPr>
        <p:spPr bwMode="auto">
          <a:xfrm>
            <a:off x="5905500" y="2495550"/>
            <a:ext cx="447675" cy="447675"/>
          </a:xfrm>
          <a:prstGeom prst="ellipse">
            <a:avLst/>
          </a:prstGeom>
          <a:solidFill>
            <a:schemeClr val="accent3">
              <a:lumMod val="60000"/>
              <a:lumOff val="40000"/>
              <a:alpha val="40000"/>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37" name="Oval 36"/>
          <p:cNvSpPr/>
          <p:nvPr/>
        </p:nvSpPr>
        <p:spPr bwMode="auto">
          <a:xfrm>
            <a:off x="3305175" y="2505075"/>
            <a:ext cx="447675" cy="447675"/>
          </a:xfrm>
          <a:prstGeom prst="ellipse">
            <a:avLst/>
          </a:prstGeom>
          <a:solidFill>
            <a:schemeClr val="accent3">
              <a:lumMod val="60000"/>
              <a:lumOff val="40000"/>
              <a:alpha val="40000"/>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40973" name="Oval 37"/>
          <p:cNvSpPr>
            <a:spLocks noChangeArrowheads="1"/>
          </p:cNvSpPr>
          <p:nvPr/>
        </p:nvSpPr>
        <p:spPr bwMode="auto">
          <a:xfrm>
            <a:off x="1176338" y="2509838"/>
            <a:ext cx="447675" cy="447675"/>
          </a:xfrm>
          <a:prstGeom prst="ellipse">
            <a:avLst/>
          </a:prstGeom>
          <a:solidFill>
            <a:srgbClr val="0000FF">
              <a:alpha val="39999"/>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39" name="Freeform 38"/>
          <p:cNvSpPr/>
          <p:nvPr/>
        </p:nvSpPr>
        <p:spPr>
          <a:xfrm>
            <a:off x="914400" y="4410075"/>
            <a:ext cx="2971800" cy="866775"/>
          </a:xfrm>
          <a:custGeom>
            <a:avLst/>
            <a:gdLst>
              <a:gd name="connsiteX0" fmla="*/ 0 w 2971800"/>
              <a:gd name="connsiteY0" fmla="*/ 857250 h 866775"/>
              <a:gd name="connsiteX1" fmla="*/ 400050 w 2971800"/>
              <a:gd name="connsiteY1" fmla="*/ 866775 h 866775"/>
              <a:gd name="connsiteX2" fmla="*/ 409575 w 2971800"/>
              <a:gd name="connsiteY2" fmla="*/ 9525 h 866775"/>
              <a:gd name="connsiteX3" fmla="*/ 1257300 w 2971800"/>
              <a:gd name="connsiteY3" fmla="*/ 19050 h 866775"/>
              <a:gd name="connsiteX4" fmla="*/ 1257300 w 2971800"/>
              <a:gd name="connsiteY4" fmla="*/ 866775 h 866775"/>
              <a:gd name="connsiteX5" fmla="*/ 2533650 w 2971800"/>
              <a:gd name="connsiteY5" fmla="*/ 866775 h 866775"/>
              <a:gd name="connsiteX6" fmla="*/ 2533650 w 2971800"/>
              <a:gd name="connsiteY6" fmla="*/ 0 h 866775"/>
              <a:gd name="connsiteX7" fmla="*/ 2962275 w 2971800"/>
              <a:gd name="connsiteY7" fmla="*/ 0 h 866775"/>
              <a:gd name="connsiteX8" fmla="*/ 2971800 w 2971800"/>
              <a:gd name="connsiteY8" fmla="*/ 866775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1800" h="866775">
                <a:moveTo>
                  <a:pt x="0" y="857250"/>
                </a:moveTo>
                <a:lnTo>
                  <a:pt x="400050" y="866775"/>
                </a:lnTo>
                <a:lnTo>
                  <a:pt x="409575" y="9525"/>
                </a:lnTo>
                <a:lnTo>
                  <a:pt x="1257300" y="19050"/>
                </a:lnTo>
                <a:lnTo>
                  <a:pt x="1257300" y="866775"/>
                </a:lnTo>
                <a:lnTo>
                  <a:pt x="2533650" y="866775"/>
                </a:lnTo>
                <a:lnTo>
                  <a:pt x="2533650" y="0"/>
                </a:lnTo>
                <a:lnTo>
                  <a:pt x="2962275" y="0"/>
                </a:lnTo>
                <a:lnTo>
                  <a:pt x="2971800" y="866775"/>
                </a:lnTo>
              </a:path>
            </a:pathLst>
          </a:custGeom>
          <a:ln w="28575">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cxnSp>
        <p:nvCxnSpPr>
          <p:cNvPr id="40" name="Straight Connector 39"/>
          <p:cNvCxnSpPr/>
          <p:nvPr/>
        </p:nvCxnSpPr>
        <p:spPr>
          <a:xfrm rot="5400000">
            <a:off x="4938712" y="5062538"/>
            <a:ext cx="42862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4943475" y="4876800"/>
            <a:ext cx="8191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5405437" y="5119688"/>
            <a:ext cx="33337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5653087" y="5157788"/>
            <a:ext cx="25717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5891212" y="5176838"/>
            <a:ext cx="20002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6076950" y="5143500"/>
            <a:ext cx="2476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6372225" y="5238750"/>
            <a:ext cx="7620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6786562" y="5233988"/>
            <a:ext cx="10477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6981825" y="5191125"/>
            <a:ext cx="1333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7210425" y="5229225"/>
            <a:ext cx="952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7415212" y="5214938"/>
            <a:ext cx="10477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7605712" y="5205413"/>
            <a:ext cx="14287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7829550" y="5191125"/>
            <a:ext cx="1333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8058150" y="5219700"/>
            <a:ext cx="952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989" name="TextBox 53"/>
          <p:cNvSpPr txBox="1">
            <a:spLocks noChangeArrowheads="1"/>
          </p:cNvSpPr>
          <p:nvPr/>
        </p:nvSpPr>
        <p:spPr bwMode="auto">
          <a:xfrm>
            <a:off x="4438650" y="4581525"/>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800">
                <a:ea typeface="宋体" panose="02010600030101010101" pitchFamily="2" charset="-122"/>
              </a:rPr>
              <a:t>=</a:t>
            </a:r>
          </a:p>
        </p:txBody>
      </p:sp>
    </p:spTree>
    <p:extLst>
      <p:ext uri="{BB962C8B-B14F-4D97-AF65-F5344CB8AC3E}">
        <p14:creationId xmlns:p14="http://schemas.microsoft.com/office/powerpoint/2010/main" val="520904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CN">
                <a:ea typeface="宋体" panose="02010600030101010101" pitchFamily="2" charset="-122"/>
              </a:rPr>
              <a:t>Bandwidth-Limited Signals</a:t>
            </a:r>
          </a:p>
        </p:txBody>
      </p:sp>
      <p:sp>
        <p:nvSpPr>
          <p:cNvPr id="41987" name="Content Placeholder 46"/>
          <p:cNvSpPr>
            <a:spLocks noGrp="1"/>
          </p:cNvSpPr>
          <p:nvPr>
            <p:ph idx="1"/>
          </p:nvPr>
        </p:nvSpPr>
        <p:spPr/>
        <p:txBody>
          <a:bodyPr/>
          <a:lstStyle/>
          <a:p>
            <a:r>
              <a:rPr lang="en-US" altLang="zh-CN">
                <a:ea typeface="宋体" panose="02010600030101010101" pitchFamily="2" charset="-122"/>
              </a:rPr>
              <a:t>Having less bandwidth (harmonics) degrades the signal</a:t>
            </a:r>
          </a:p>
        </p:txBody>
      </p:sp>
      <p:sp>
        <p:nvSpPr>
          <p:cNvPr id="41988"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grpSp>
        <p:nvGrpSpPr>
          <p:cNvPr id="41989" name="Group 69"/>
          <p:cNvGrpSpPr>
            <a:grpSpLocks/>
          </p:cNvGrpSpPr>
          <p:nvPr/>
        </p:nvGrpSpPr>
        <p:grpSpPr bwMode="auto">
          <a:xfrm>
            <a:off x="931863" y="3498850"/>
            <a:ext cx="7526337" cy="1281113"/>
            <a:chOff x="541337" y="3019425"/>
            <a:chExt cx="7955280" cy="1322381"/>
          </a:xfrm>
        </p:grpSpPr>
        <p:pic>
          <p:nvPicPr>
            <p:cNvPr id="420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37" y="3019425"/>
              <a:ext cx="7955280" cy="132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18" name="Group 66"/>
            <p:cNvGrpSpPr>
              <a:grpSpLocks/>
            </p:cNvGrpSpPr>
            <p:nvPr/>
          </p:nvGrpSpPr>
          <p:grpSpPr bwMode="auto">
            <a:xfrm>
              <a:off x="5229226" y="3219453"/>
              <a:ext cx="640080" cy="841248"/>
              <a:chOff x="5229226" y="3238503"/>
              <a:chExt cx="628650" cy="819146"/>
            </a:xfrm>
          </p:grpSpPr>
          <p:cxnSp>
            <p:nvCxnSpPr>
              <p:cNvPr id="10" name="Straight Connector 9"/>
              <p:cNvCxnSpPr/>
              <p:nvPr/>
            </p:nvCxnSpPr>
            <p:spPr>
              <a:xfrm rot="5400000">
                <a:off x="5015785" y="3833545"/>
                <a:ext cx="427617"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019735" y="3647659"/>
                <a:ext cx="818536"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5481450" y="3890188"/>
                <a:ext cx="333478"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5729041" y="3928482"/>
                <a:ext cx="25689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990" name="Group 70"/>
          <p:cNvGrpSpPr>
            <a:grpSpLocks/>
          </p:cNvGrpSpPr>
          <p:nvPr/>
        </p:nvGrpSpPr>
        <p:grpSpPr bwMode="auto">
          <a:xfrm>
            <a:off x="890588" y="1735138"/>
            <a:ext cx="7615237" cy="1427162"/>
            <a:chOff x="490538" y="1403337"/>
            <a:chExt cx="8046720" cy="1473213"/>
          </a:xfrm>
        </p:grpSpPr>
        <p:pic>
          <p:nvPicPr>
            <p:cNvPr id="4200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38" y="1403337"/>
              <a:ext cx="8046720" cy="14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09" name="Group 37"/>
            <p:cNvGrpSpPr>
              <a:grpSpLocks/>
            </p:cNvGrpSpPr>
            <p:nvPr/>
          </p:nvGrpSpPr>
          <p:grpSpPr bwMode="auto">
            <a:xfrm>
              <a:off x="5229226" y="1771653"/>
              <a:ext cx="1289304" cy="868680"/>
              <a:chOff x="5229226" y="1790703"/>
              <a:chExt cx="1257302" cy="819146"/>
            </a:xfrm>
          </p:grpSpPr>
          <p:cxnSp>
            <p:nvCxnSpPr>
              <p:cNvPr id="24" name="Straight Connector 23"/>
              <p:cNvCxnSpPr/>
              <p:nvPr/>
            </p:nvCxnSpPr>
            <p:spPr>
              <a:xfrm rot="5400000">
                <a:off x="5015305" y="2386783"/>
                <a:ext cx="428042"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5019396" y="2200577"/>
                <a:ext cx="818999"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481204" y="2433914"/>
                <a:ext cx="333781"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729220" y="2472546"/>
                <a:ext cx="256517"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5968055" y="2500361"/>
                <a:ext cx="200887"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6153487" y="2467138"/>
                <a:ext cx="24879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6449407" y="2553674"/>
                <a:ext cx="75718"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991" name="Group 68"/>
          <p:cNvGrpSpPr>
            <a:grpSpLocks/>
          </p:cNvGrpSpPr>
          <p:nvPr/>
        </p:nvGrpSpPr>
        <p:grpSpPr bwMode="auto">
          <a:xfrm>
            <a:off x="942975" y="5003800"/>
            <a:ext cx="7680325" cy="1265238"/>
            <a:chOff x="548640" y="4448177"/>
            <a:chExt cx="8145874" cy="1321918"/>
          </a:xfrm>
        </p:grpSpPr>
        <p:pic>
          <p:nvPicPr>
            <p:cNvPr id="4200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 y="4448177"/>
              <a:ext cx="8145874" cy="132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p:cNvCxnSpPr/>
            <p:nvPr/>
          </p:nvCxnSpPr>
          <p:spPr>
            <a:xfrm rot="5400000">
              <a:off x="5005338" y="5300707"/>
              <a:ext cx="427923"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5009307" y="5107478"/>
              <a:ext cx="840919"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76" name="Straight Arrow Connector 75"/>
          <p:cNvCxnSpPr/>
          <p:nvPr/>
        </p:nvCxnSpPr>
        <p:spPr>
          <a:xfrm>
            <a:off x="5353050" y="3219450"/>
            <a:ext cx="1466850" cy="1588"/>
          </a:xfrm>
          <a:prstGeom prst="straightConnector1">
            <a:avLst/>
          </a:prstGeom>
          <a:ln w="19050">
            <a:solidFill>
              <a:srgbClr val="0000FF"/>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5314950" y="4838700"/>
            <a:ext cx="714375" cy="1588"/>
          </a:xfrm>
          <a:prstGeom prst="straightConnector1">
            <a:avLst/>
          </a:prstGeom>
          <a:ln w="19050">
            <a:solidFill>
              <a:srgbClr val="0000FF"/>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5305425" y="6324600"/>
            <a:ext cx="266700" cy="1588"/>
          </a:xfrm>
          <a:prstGeom prst="straightConnector1">
            <a:avLst/>
          </a:prstGeom>
          <a:ln w="19050">
            <a:solidFill>
              <a:srgbClr val="0000FF"/>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67450" y="1828800"/>
            <a:ext cx="118110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83" name="Rectangle 82"/>
          <p:cNvSpPr/>
          <p:nvPr/>
        </p:nvSpPr>
        <p:spPr>
          <a:xfrm>
            <a:off x="6153150" y="3448050"/>
            <a:ext cx="118110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84" name="Rectangle 83"/>
          <p:cNvSpPr/>
          <p:nvPr/>
        </p:nvSpPr>
        <p:spPr>
          <a:xfrm>
            <a:off x="6143625" y="4972050"/>
            <a:ext cx="118110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41998" name="TextBox 84"/>
          <p:cNvSpPr txBox="1">
            <a:spLocks noChangeArrowheads="1"/>
          </p:cNvSpPr>
          <p:nvPr/>
        </p:nvSpPr>
        <p:spPr bwMode="auto">
          <a:xfrm>
            <a:off x="6067425" y="2143125"/>
            <a:ext cx="144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8 harmonics</a:t>
            </a:r>
          </a:p>
        </p:txBody>
      </p:sp>
      <p:sp>
        <p:nvSpPr>
          <p:cNvPr id="41999" name="TextBox 85"/>
          <p:cNvSpPr txBox="1">
            <a:spLocks noChangeArrowheads="1"/>
          </p:cNvSpPr>
          <p:nvPr/>
        </p:nvSpPr>
        <p:spPr bwMode="auto">
          <a:xfrm>
            <a:off x="5991225" y="3895725"/>
            <a:ext cx="144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4 harmonics</a:t>
            </a:r>
          </a:p>
        </p:txBody>
      </p:sp>
      <p:sp>
        <p:nvSpPr>
          <p:cNvPr id="42000" name="TextBox 86"/>
          <p:cNvSpPr txBox="1">
            <a:spLocks noChangeArrowheads="1"/>
          </p:cNvSpPr>
          <p:nvPr/>
        </p:nvSpPr>
        <p:spPr bwMode="auto">
          <a:xfrm>
            <a:off x="5915025" y="5353050"/>
            <a:ext cx="144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2 harmonics</a:t>
            </a:r>
          </a:p>
        </p:txBody>
      </p:sp>
      <p:sp>
        <p:nvSpPr>
          <p:cNvPr id="90" name="Rectangle 89"/>
          <p:cNvSpPr/>
          <p:nvPr/>
        </p:nvSpPr>
        <p:spPr bwMode="auto">
          <a:xfrm>
            <a:off x="6969125" y="2676525"/>
            <a:ext cx="1189038" cy="365125"/>
          </a:xfrm>
          <a:prstGeom prst="rect">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a:spAutoFit/>
          </a:bodyPr>
          <a:lstStyle/>
          <a:p>
            <a:pPr algn="ctr">
              <a:defRPr/>
            </a:pPr>
            <a:r>
              <a:rPr lang="en-US" dirty="0">
                <a:latin typeface="Arial" charset="0"/>
                <a:cs typeface="Arial" charset="0"/>
              </a:rPr>
              <a:t>Lost!</a:t>
            </a:r>
          </a:p>
        </p:txBody>
      </p:sp>
      <p:sp>
        <p:nvSpPr>
          <p:cNvPr id="42002" name="TextBox 76"/>
          <p:cNvSpPr txBox="1">
            <a:spLocks noChangeArrowheads="1"/>
          </p:cNvSpPr>
          <p:nvPr/>
        </p:nvSpPr>
        <p:spPr bwMode="auto">
          <a:xfrm>
            <a:off x="5429250" y="3209925"/>
            <a:ext cx="1262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Bandwidth</a:t>
            </a:r>
          </a:p>
        </p:txBody>
      </p:sp>
      <p:sp>
        <p:nvSpPr>
          <p:cNvPr id="91" name="Rectangle 90"/>
          <p:cNvSpPr/>
          <p:nvPr/>
        </p:nvSpPr>
        <p:spPr bwMode="auto">
          <a:xfrm>
            <a:off x="6130925" y="4276725"/>
            <a:ext cx="2011363" cy="365125"/>
          </a:xfrm>
          <a:prstGeom prst="rect">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a:spAutoFit/>
          </a:bodyPr>
          <a:lstStyle/>
          <a:p>
            <a:pPr algn="ctr">
              <a:defRPr/>
            </a:pPr>
            <a:r>
              <a:rPr lang="en-US" dirty="0">
                <a:latin typeface="Arial" charset="0"/>
                <a:cs typeface="Arial" charset="0"/>
              </a:rPr>
              <a:t>Lost!</a:t>
            </a:r>
          </a:p>
        </p:txBody>
      </p:sp>
      <p:sp>
        <p:nvSpPr>
          <p:cNvPr id="92" name="Rectangle 91"/>
          <p:cNvSpPr/>
          <p:nvPr/>
        </p:nvSpPr>
        <p:spPr bwMode="auto">
          <a:xfrm>
            <a:off x="5740400" y="5819775"/>
            <a:ext cx="2378075" cy="365125"/>
          </a:xfrm>
          <a:prstGeom prst="rect">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a:spAutoFit/>
          </a:bodyPr>
          <a:lstStyle/>
          <a:p>
            <a:pPr algn="ctr">
              <a:defRPr/>
            </a:pPr>
            <a:r>
              <a:rPr lang="en-US" dirty="0">
                <a:latin typeface="Arial" charset="0"/>
                <a:cs typeface="Arial" charset="0"/>
              </a:rPr>
              <a:t>Lost!</a:t>
            </a:r>
          </a:p>
        </p:txBody>
      </p:sp>
    </p:spTree>
    <p:extLst>
      <p:ext uri="{BB962C8B-B14F-4D97-AF65-F5344CB8AC3E}">
        <p14:creationId xmlns:p14="http://schemas.microsoft.com/office/powerpoint/2010/main" val="4250361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4"/>
          <p:cNvSpPr>
            <a:spLocks noGrp="1"/>
          </p:cNvSpPr>
          <p:nvPr>
            <p:ph type="title"/>
          </p:nvPr>
        </p:nvSpPr>
        <p:spPr/>
        <p:txBody>
          <a:bodyPr/>
          <a:lstStyle/>
          <a:p>
            <a:r>
              <a:rPr lang="en-US" altLang="zh-CN">
                <a:ea typeface="宋体" panose="02010600030101010101" pitchFamily="2" charset="-122"/>
              </a:rPr>
              <a:t>Relation between data rate and harmonics</a:t>
            </a:r>
            <a:endParaRPr lang="zh-CN" altLang="en-US">
              <a:ea typeface="宋体" panose="02010600030101010101" pitchFamily="2" charset="-122"/>
            </a:endParaRPr>
          </a:p>
        </p:txBody>
      </p:sp>
      <p:sp>
        <p:nvSpPr>
          <p:cNvPr id="44035" name="内容占位符 5"/>
          <p:cNvSpPr>
            <a:spLocks noGrp="1"/>
          </p:cNvSpPr>
          <p:nvPr>
            <p:ph idx="1"/>
          </p:nvPr>
        </p:nvSpPr>
        <p:spPr/>
        <p:txBody>
          <a:bodyPr/>
          <a:lstStyle/>
          <a:p>
            <a:endParaRPr lang="zh-CN" altLang="en-US">
              <a:ea typeface="宋体" panose="02010600030101010101" pitchFamily="2" charset="-122"/>
            </a:endParaRPr>
          </a:p>
        </p:txBody>
      </p:sp>
      <p:sp>
        <p:nvSpPr>
          <p:cNvPr id="4403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endParaRPr lang="en-US" altLang="zh-CN" sz="800" i="0">
              <a:ea typeface="宋体" panose="02010600030101010101" pitchFamily="2" charset="-122"/>
            </a:endParaRPr>
          </a:p>
        </p:txBody>
      </p:sp>
      <p:pic>
        <p:nvPicPr>
          <p:cNvPr id="4403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2013" y="1685925"/>
            <a:ext cx="771525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文本框 7"/>
          <p:cNvSpPr txBox="1">
            <a:spLocks noChangeArrowheads="1"/>
          </p:cNvSpPr>
          <p:nvPr/>
        </p:nvSpPr>
        <p:spPr bwMode="auto">
          <a:xfrm>
            <a:off x="382588" y="1774825"/>
            <a:ext cx="738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a:solidFill>
                  <a:srgbClr val="0000FF"/>
                </a:solidFill>
                <a:ea typeface="宋体" panose="02010600030101010101" pitchFamily="2" charset="-122"/>
              </a:rPr>
              <a:t>bps</a:t>
            </a:r>
            <a:endParaRPr lang="zh-CN" altLang="en-US">
              <a:solidFill>
                <a:srgbClr val="0000FF"/>
              </a:solidFill>
              <a:ea typeface="宋体" panose="02010600030101010101" pitchFamily="2" charset="-122"/>
            </a:endParaRPr>
          </a:p>
        </p:txBody>
      </p:sp>
      <p:cxnSp>
        <p:nvCxnSpPr>
          <p:cNvPr id="10" name="直接连接符 9"/>
          <p:cNvCxnSpPr/>
          <p:nvPr/>
        </p:nvCxnSpPr>
        <p:spPr bwMode="auto">
          <a:xfrm>
            <a:off x="1257300" y="2005013"/>
            <a:ext cx="654050" cy="1111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17257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ctrTitle"/>
          </p:nvPr>
        </p:nvSpPr>
        <p:spPr/>
        <p:txBody>
          <a:bodyPr/>
          <a:lstStyle/>
          <a:p>
            <a:pPr eaLnBrk="1" hangingPunct="1"/>
            <a:r>
              <a:rPr lang="en-US" altLang="zh-CN">
                <a:solidFill>
                  <a:srgbClr val="0000FF"/>
                </a:solidFill>
                <a:latin typeface="Calibri" panose="020F0502020204030204" pitchFamily="34" charset="0"/>
                <a:ea typeface="宋体" panose="02010600030101010101" pitchFamily="2" charset="-122"/>
                <a:cs typeface="Calibri" panose="020F0502020204030204" pitchFamily="34" charset="0"/>
              </a:rPr>
              <a:t>How fast we can send data, in bits per second, over a channel?</a:t>
            </a:r>
            <a:endParaRPr lang="zh-CN" altLang="en-US">
              <a:solidFill>
                <a:srgbClr val="0000FF"/>
              </a:solidFill>
              <a:latin typeface="Calibri" panose="020F0502020204030204" pitchFamily="34" charset="0"/>
              <a:ea typeface="宋体" panose="02010600030101010101" pitchFamily="2" charset="-122"/>
              <a:cs typeface="Calibri" panose="020F0502020204030204" pitchFamily="34" charset="0"/>
            </a:endParaRPr>
          </a:p>
        </p:txBody>
      </p:sp>
      <p:sp>
        <p:nvSpPr>
          <p:cNvPr id="4505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45060" name="副标题 1"/>
          <p:cNvSpPr>
            <a:spLocks noGrp="1"/>
          </p:cNvSpPr>
          <p:nvPr>
            <p:ph type="subTitle" idx="1"/>
          </p:nvPr>
        </p:nvSpPr>
        <p:spPr/>
        <p:txBody>
          <a:bodyPr/>
          <a:lstStyle/>
          <a:p>
            <a:endParaRPr lang="zh-CN" altLang="en-US">
              <a:ea typeface="宋体" panose="02010600030101010101" pitchFamily="2" charset="-122"/>
            </a:endParaRPr>
          </a:p>
        </p:txBody>
      </p:sp>
    </p:spTree>
    <p:extLst>
      <p:ext uri="{BB962C8B-B14F-4D97-AF65-F5344CB8AC3E}">
        <p14:creationId xmlns:p14="http://schemas.microsoft.com/office/powerpoint/2010/main" val="1546746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zh-CN">
                <a:ea typeface="宋体" panose="02010600030101010101" pitchFamily="2" charset="-122"/>
              </a:rPr>
              <a:t>Maximum Data Rate of a Channel</a:t>
            </a:r>
          </a:p>
        </p:txBody>
      </p:sp>
      <p:sp>
        <p:nvSpPr>
          <p:cNvPr id="46083" name="Rectangle 3"/>
          <p:cNvSpPr>
            <a:spLocks noGrp="1" noChangeArrowheads="1"/>
          </p:cNvSpPr>
          <p:nvPr>
            <p:ph idx="1"/>
          </p:nvPr>
        </p:nvSpPr>
        <p:spPr>
          <a:xfrm>
            <a:off x="374650" y="1257300"/>
            <a:ext cx="8550275" cy="4867275"/>
          </a:xfrm>
        </p:spPr>
        <p:txBody>
          <a:bodyPr/>
          <a:lstStyle/>
          <a:p>
            <a:r>
              <a:rPr lang="en-US" altLang="zh-CN" b="1">
                <a:solidFill>
                  <a:srgbClr val="0000FF"/>
                </a:solidFill>
                <a:ea typeface="宋体" panose="02010600030101010101" pitchFamily="2" charset="-122"/>
              </a:rPr>
              <a:t>Nyquist</a:t>
            </a:r>
            <a:r>
              <a:rPr lang="en-US" altLang="zh-CN">
                <a:ea typeface="宋体" panose="02010600030101010101" pitchFamily="2" charset="-122"/>
              </a:rPr>
              <a:t>’s theorem relates the data rate to the bandwidth (B) and number of signal levels (V) for a noiseless channel :</a:t>
            </a:r>
          </a:p>
          <a:p>
            <a:endParaRPr lang="en-US" altLang="zh-CN">
              <a:ea typeface="宋体" panose="02010600030101010101" pitchFamily="2" charset="-122"/>
            </a:endParaRPr>
          </a:p>
          <a:p>
            <a:endParaRPr lang="en-US" altLang="zh-CN">
              <a:ea typeface="宋体" panose="02010600030101010101" pitchFamily="2" charset="-122"/>
            </a:endParaRPr>
          </a:p>
          <a:p>
            <a:r>
              <a:rPr lang="en-US" altLang="zh-CN" b="1">
                <a:solidFill>
                  <a:srgbClr val="0000FF"/>
                </a:solidFill>
                <a:ea typeface="宋体" panose="02010600030101010101" pitchFamily="2" charset="-122"/>
              </a:rPr>
              <a:t>Shannon</a:t>
            </a:r>
            <a:r>
              <a:rPr lang="en-US" altLang="zh-CN">
                <a:ea typeface="宋体" panose="02010600030101010101" pitchFamily="2" charset="-122"/>
              </a:rPr>
              <a:t>'s theorem relates the data rate to the bandwidth (B) and signal strength (S) relative to the noise (N):</a:t>
            </a:r>
          </a:p>
          <a:p>
            <a:endParaRPr lang="en-US" altLang="zh-CN">
              <a:ea typeface="宋体" panose="02010600030101010101" pitchFamily="2" charset="-122"/>
            </a:endParaRPr>
          </a:p>
          <a:p>
            <a:endParaRPr lang="en-US" altLang="zh-CN">
              <a:ea typeface="宋体" panose="02010600030101010101" pitchFamily="2" charset="-122"/>
            </a:endParaRPr>
          </a:p>
        </p:txBody>
      </p:sp>
      <p:sp>
        <p:nvSpPr>
          <p:cNvPr id="46084"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16" name="TextBox 15"/>
          <p:cNvSpPr txBox="1"/>
          <p:nvPr/>
        </p:nvSpPr>
        <p:spPr>
          <a:xfrm>
            <a:off x="1820863" y="2228850"/>
            <a:ext cx="5600700" cy="523875"/>
          </a:xfrm>
          <a:prstGeom prst="rect">
            <a:avLst/>
          </a:prstGeom>
          <a:solidFill>
            <a:schemeClr val="bg1">
              <a:lumMod val="95000"/>
            </a:schemeClr>
          </a:solidFill>
          <a:ln>
            <a:solidFill>
              <a:schemeClr val="tx1"/>
            </a:solidFill>
          </a:ln>
        </p:spPr>
        <p:txBody>
          <a:bodyPr wrap="none">
            <a:spAutoFit/>
          </a:bodyPr>
          <a:lstStyle/>
          <a:p>
            <a:pPr eaLnBrk="1" hangingPunct="1">
              <a:defRPr/>
            </a:pPr>
            <a:r>
              <a:rPr lang="en-US" sz="2800" dirty="0">
                <a:latin typeface="Arial" charset="0"/>
                <a:cs typeface="Arial" charset="0"/>
              </a:rPr>
              <a:t>Max. data rate = 2B log</a:t>
            </a:r>
            <a:r>
              <a:rPr lang="en-US" sz="2800" baseline="-25000" dirty="0">
                <a:latin typeface="Arial" charset="0"/>
                <a:cs typeface="Arial" charset="0"/>
              </a:rPr>
              <a:t>2</a:t>
            </a:r>
            <a:r>
              <a:rPr lang="en-US" sz="2800" dirty="0">
                <a:latin typeface="Arial" charset="0"/>
                <a:cs typeface="Arial" charset="0"/>
              </a:rPr>
              <a:t>V bits/sec</a:t>
            </a:r>
          </a:p>
        </p:txBody>
      </p:sp>
      <p:sp>
        <p:nvSpPr>
          <p:cNvPr id="17" name="TextBox 16"/>
          <p:cNvSpPr txBox="1"/>
          <p:nvPr/>
        </p:nvSpPr>
        <p:spPr>
          <a:xfrm>
            <a:off x="1282700" y="4419600"/>
            <a:ext cx="6565900" cy="523875"/>
          </a:xfrm>
          <a:prstGeom prst="rect">
            <a:avLst/>
          </a:prstGeom>
          <a:solidFill>
            <a:schemeClr val="bg1">
              <a:lumMod val="95000"/>
            </a:schemeClr>
          </a:solidFill>
          <a:ln>
            <a:solidFill>
              <a:schemeClr val="tx1"/>
            </a:solidFill>
          </a:ln>
        </p:spPr>
        <p:txBody>
          <a:bodyPr anchor="ctr">
            <a:spAutoFit/>
          </a:bodyPr>
          <a:lstStyle/>
          <a:p>
            <a:pPr eaLnBrk="1" hangingPunct="1">
              <a:defRPr/>
            </a:pPr>
            <a:r>
              <a:rPr lang="en-US" sz="2800" dirty="0">
                <a:latin typeface="Arial" charset="0"/>
                <a:cs typeface="Arial" charset="0"/>
              </a:rPr>
              <a:t>Max. data rate = B log</a:t>
            </a:r>
            <a:r>
              <a:rPr lang="en-US" sz="2800" baseline="-25000" dirty="0">
                <a:latin typeface="Arial" charset="0"/>
                <a:cs typeface="Arial" charset="0"/>
              </a:rPr>
              <a:t>2</a:t>
            </a:r>
            <a:r>
              <a:rPr lang="en-US" sz="2800" dirty="0">
                <a:latin typeface="Arial" charset="0"/>
                <a:cs typeface="Arial" charset="0"/>
              </a:rPr>
              <a:t>(1 + S/N) bits/sec</a:t>
            </a:r>
          </a:p>
        </p:txBody>
      </p:sp>
    </p:spTree>
    <p:extLst>
      <p:ext uri="{BB962C8B-B14F-4D97-AF65-F5344CB8AC3E}">
        <p14:creationId xmlns:p14="http://schemas.microsoft.com/office/powerpoint/2010/main" val="896507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a:ea typeface="宋体" panose="02010600030101010101" pitchFamily="2" charset="-122"/>
              </a:rPr>
              <a:t>Exercises</a:t>
            </a:r>
            <a:endParaRPr lang="zh-CN" altLang="en-US">
              <a:ea typeface="宋体" panose="02010600030101010101" pitchFamily="2" charset="-122"/>
            </a:endParaRPr>
          </a:p>
        </p:txBody>
      </p:sp>
      <p:sp>
        <p:nvSpPr>
          <p:cNvPr id="3" name="内容占位符 2"/>
          <p:cNvSpPr>
            <a:spLocks noGrp="1"/>
          </p:cNvSpPr>
          <p:nvPr>
            <p:ph idx="1"/>
          </p:nvPr>
        </p:nvSpPr>
        <p:spPr/>
        <p:txBody>
          <a:bodyPr/>
          <a:lstStyle/>
          <a:p>
            <a:pPr marL="342900" indent="-342900">
              <a:buFont typeface="Arial" pitchFamily="34" charset="0"/>
              <a:buChar char="•"/>
              <a:defRPr/>
            </a:pPr>
            <a:r>
              <a:rPr lang="en-US" altLang="zh-CN" dirty="0">
                <a:latin typeface="Calibri" panose="020F0502020204030204" pitchFamily="34" charset="0"/>
                <a:ea typeface="宋体" panose="02010600030101010101" pitchFamily="2" charset="-122"/>
                <a:cs typeface="Calibri" panose="020F0502020204030204" pitchFamily="34" charset="0"/>
              </a:rPr>
              <a:t>We need to send 265 kbps over a noiseless channel with a bandwidth of 20 kHz. How many signal levels do we need?</a:t>
            </a:r>
          </a:p>
          <a:p>
            <a:pPr marL="342900" indent="-342900">
              <a:buFont typeface="Arial" pitchFamily="34" charset="0"/>
              <a:buChar char="•"/>
              <a:defRPr/>
            </a:pPr>
            <a:endParaRPr lang="en-US" altLang="zh-CN" dirty="0">
              <a:latin typeface="Calibri" panose="020F0502020204030204" pitchFamily="34" charset="0"/>
              <a:ea typeface="宋体" panose="02010600030101010101" pitchFamily="2" charset="-122"/>
              <a:cs typeface="Calibri" panose="020F0502020204030204" pitchFamily="34" charset="0"/>
            </a:endParaRPr>
          </a:p>
          <a:p>
            <a:pPr>
              <a:defRPr/>
            </a:pPr>
            <a:r>
              <a:rPr lang="en-US" altLang="zh-CN" dirty="0">
                <a:latin typeface="Calibri" panose="020F0502020204030204" pitchFamily="34" charset="0"/>
                <a:ea typeface="宋体" panose="02010600030101010101" pitchFamily="2" charset="-122"/>
                <a:cs typeface="Calibri" panose="020F0502020204030204" pitchFamily="34" charset="0"/>
              </a:rPr>
              <a:t>Since this result is not a power of 2, we need to either increase the number of levels or reduce the bit rate. If we have 128 levels, the bit rate is 280 kbps. If we have 64 levels, the bit rate is 240 kbps.</a:t>
            </a:r>
          </a:p>
          <a:p>
            <a:pPr marL="342900" indent="-342900">
              <a:buFont typeface="Arial" pitchFamily="34" charset="0"/>
              <a:buChar char="•"/>
              <a:defRPr/>
            </a:pPr>
            <a:endParaRPr lang="en-US" altLang="zh-CN" dirty="0">
              <a:latin typeface="Calibri" panose="020F0502020204030204" pitchFamily="34" charset="0"/>
              <a:ea typeface="宋体" panose="02010600030101010101" pitchFamily="2" charset="-122"/>
              <a:cs typeface="Calibri" panose="020F0502020204030204" pitchFamily="34" charset="0"/>
            </a:endParaRPr>
          </a:p>
          <a:p>
            <a:pPr marL="342900" indent="-342900">
              <a:buFont typeface="Arial" pitchFamily="34" charset="0"/>
              <a:buChar char="•"/>
              <a:defRPr/>
            </a:pPr>
            <a:endParaRPr lang="en-US" altLang="zh-CN" dirty="0">
              <a:latin typeface="Calibri" panose="020F0502020204030204" pitchFamily="34" charset="0"/>
              <a:ea typeface="宋体" panose="02010600030101010101" pitchFamily="2" charset="-122"/>
              <a:cs typeface="Calibri" panose="020F0502020204030204" pitchFamily="34" charset="0"/>
            </a:endParaRPr>
          </a:p>
          <a:p>
            <a:pPr marL="342900" indent="-342900">
              <a:defRPr/>
            </a:pPr>
            <a:endParaRPr lang="zh-CN" altLang="en-US" dirty="0">
              <a:ea typeface="宋体" panose="02010600030101010101" pitchFamily="2" charset="-122"/>
              <a:cs typeface="Calibri" panose="020F0502020204030204" pitchFamily="34" charset="0"/>
            </a:endParaRPr>
          </a:p>
        </p:txBody>
      </p:sp>
      <p:sp>
        <p:nvSpPr>
          <p:cNvPr id="4813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3" y="2098675"/>
            <a:ext cx="880427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08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en-US" altLang="zh-CN">
                <a:ea typeface="宋体" panose="02010600030101010101" pitchFamily="2" charset="-122"/>
              </a:rPr>
              <a:t>Data and Signals</a:t>
            </a:r>
            <a:endParaRPr lang="zh-CN" altLang="en-US">
              <a:ea typeface="宋体" panose="02010600030101010101" pitchFamily="2" charset="-122"/>
            </a:endParaRPr>
          </a:p>
        </p:txBody>
      </p:sp>
      <p:sp>
        <p:nvSpPr>
          <p:cNvPr id="9219" name="内容占位符 2"/>
          <p:cNvSpPr>
            <a:spLocks noGrp="1"/>
          </p:cNvSpPr>
          <p:nvPr>
            <p:ph idx="1"/>
          </p:nvPr>
        </p:nvSpPr>
        <p:spPr>
          <a:xfrm>
            <a:off x="914400" y="1611313"/>
            <a:ext cx="7789863" cy="4598987"/>
          </a:xfrm>
        </p:spPr>
        <p:txBody>
          <a:bodyPr/>
          <a:lstStyle/>
          <a:p>
            <a:pPr marL="342900" indent="-342900">
              <a:buFont typeface="Arial" pitchFamily="34" charset="0"/>
              <a:buChar char="•"/>
            </a:pPr>
            <a:r>
              <a:rPr lang="en-US" altLang="zh-CN">
                <a:latin typeface="Calibri" panose="020F0502020204030204" pitchFamily="34" charset="0"/>
                <a:ea typeface="宋体" panose="02010600030101010101" pitchFamily="2" charset="-122"/>
              </a:rPr>
              <a:t>Type of data</a:t>
            </a:r>
          </a:p>
          <a:p>
            <a:pPr marL="800100" lvl="1" indent="-342900"/>
            <a:r>
              <a:rPr lang="en-US" altLang="zh-CN">
                <a:latin typeface="Calibri" panose="020F0502020204030204" pitchFamily="34" charset="0"/>
                <a:ea typeface="宋体" panose="02010600030101010101" pitchFamily="2" charset="-122"/>
              </a:rPr>
              <a:t>Analog or digital</a:t>
            </a:r>
          </a:p>
          <a:p>
            <a:pPr marL="342900" indent="-342900">
              <a:buFont typeface="Arial" pitchFamily="34" charset="0"/>
              <a:buChar char="•"/>
            </a:pPr>
            <a:r>
              <a:rPr lang="en-US" altLang="zh-CN">
                <a:latin typeface="Calibri" panose="020F0502020204030204" pitchFamily="34" charset="0"/>
                <a:ea typeface="宋体" panose="02010600030101010101" pitchFamily="2" charset="-122"/>
              </a:rPr>
              <a:t>Type of signals</a:t>
            </a:r>
          </a:p>
          <a:p>
            <a:pPr marL="800100" lvl="1" indent="-342900"/>
            <a:r>
              <a:rPr lang="en-US" altLang="zh-CN">
                <a:latin typeface="Calibri" panose="020F0502020204030204" pitchFamily="34" charset="0"/>
                <a:ea typeface="宋体" panose="02010600030101010101" pitchFamily="2" charset="-122"/>
              </a:rPr>
              <a:t>Analog or digital</a:t>
            </a:r>
          </a:p>
          <a:p>
            <a:pPr marL="800100" lvl="1" indent="-342900"/>
            <a:r>
              <a:rPr lang="en-US" altLang="zh-CN">
                <a:latin typeface="Calibri" panose="020F0502020204030204" pitchFamily="34" charset="0"/>
                <a:ea typeface="宋体" panose="02010600030101010101" pitchFamily="2" charset="-122"/>
              </a:rPr>
              <a:t>Periodic or non-periodic</a:t>
            </a:r>
          </a:p>
          <a:p>
            <a:pPr marL="342900" indent="-342900">
              <a:buFont typeface="Arial" pitchFamily="34" charset="0"/>
              <a:buChar char="•"/>
            </a:pPr>
            <a:r>
              <a:rPr lang="en-US" altLang="zh-CN">
                <a:latin typeface="Calibri" panose="020F0502020204030204" pitchFamily="34" charset="0"/>
                <a:ea typeface="宋体" panose="02010600030101010101" pitchFamily="2" charset="-122"/>
              </a:rPr>
              <a:t>Terminology on transmission over a link</a:t>
            </a:r>
          </a:p>
          <a:p>
            <a:pPr marL="800100" lvl="1" indent="-342900"/>
            <a:r>
              <a:rPr lang="en-US" altLang="zh-CN">
                <a:latin typeface="Calibri" panose="020F0502020204030204" pitchFamily="34" charset="0"/>
                <a:ea typeface="宋体" panose="02010600030101010101" pitchFamily="2" charset="-122"/>
              </a:rPr>
              <a:t>Simplex, half-duplex, or full-duplex </a:t>
            </a:r>
          </a:p>
          <a:p>
            <a:pPr marL="800100" lvl="1" indent="-342900"/>
            <a:r>
              <a:rPr lang="en-US" altLang="zh-CN">
                <a:latin typeface="Calibri" panose="020F0502020204030204" pitchFamily="34" charset="0"/>
                <a:ea typeface="宋体" panose="02010600030101010101" pitchFamily="2" charset="-122"/>
              </a:rPr>
              <a:t>Parallel or serial </a:t>
            </a:r>
          </a:p>
        </p:txBody>
      </p:sp>
      <p:sp>
        <p:nvSpPr>
          <p:cNvPr id="922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spTree>
    <p:extLst>
      <p:ext uri="{BB962C8B-B14F-4D97-AF65-F5344CB8AC3E}">
        <p14:creationId xmlns:p14="http://schemas.microsoft.com/office/powerpoint/2010/main" val="4219150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0" y="28575"/>
            <a:ext cx="9144000" cy="1143000"/>
          </a:xfrm>
        </p:spPr>
        <p:txBody>
          <a:bodyPr/>
          <a:lstStyle/>
          <a:p>
            <a:r>
              <a:rPr lang="en-US" altLang="zh-CN">
                <a:latin typeface="Calibri" panose="020F0502020204030204" pitchFamily="34" charset="0"/>
                <a:ea typeface="宋体" panose="02010600030101010101" pitchFamily="2" charset="-122"/>
                <a:cs typeface="Calibri" panose="020F0502020204030204" pitchFamily="34" charset="0"/>
              </a:rPr>
              <a:t>The theoretical highest bit rate of a regular telephone line</a:t>
            </a:r>
            <a:endParaRPr lang="zh-CN" altLang="en-US">
              <a:ea typeface="宋体" panose="02010600030101010101" pitchFamily="2" charset="-122"/>
              <a:cs typeface="Calibri" panose="020F0502020204030204" pitchFamily="34" charset="0"/>
            </a:endParaRPr>
          </a:p>
        </p:txBody>
      </p:sp>
      <p:sp>
        <p:nvSpPr>
          <p:cNvPr id="49155" name="内容占位符 2"/>
          <p:cNvSpPr>
            <a:spLocks noGrp="1"/>
          </p:cNvSpPr>
          <p:nvPr>
            <p:ph idx="1"/>
          </p:nvPr>
        </p:nvSpPr>
        <p:spPr/>
        <p:txBody>
          <a:bodyPr/>
          <a:lstStyle/>
          <a:p>
            <a:r>
              <a:rPr lang="en-US" altLang="zh-CN">
                <a:latin typeface="Calibri" panose="020F0502020204030204" pitchFamily="34" charset="0"/>
                <a:ea typeface="宋体" panose="02010600030101010101" pitchFamily="2" charset="-122"/>
                <a:cs typeface="Calibri" panose="020F0502020204030204" pitchFamily="34" charset="0"/>
              </a:rPr>
              <a:t>A telephone line normally has a bandwidth of 3000 Hz (300 to 3300 Hz) assigned for data communications. The signal-to-noise ratio is usually 3162. The capacity of this channel is calculated as</a:t>
            </a:r>
          </a:p>
          <a:p>
            <a:endParaRPr lang="en-US" altLang="zh-CN">
              <a:latin typeface="Calibri" panose="020F0502020204030204" pitchFamily="34" charset="0"/>
              <a:ea typeface="宋体" panose="02010600030101010101" pitchFamily="2" charset="-122"/>
              <a:cs typeface="Calibri" panose="020F0502020204030204" pitchFamily="34" charset="0"/>
            </a:endParaRPr>
          </a:p>
          <a:p>
            <a:r>
              <a:rPr lang="en-US" altLang="zh-CN">
                <a:latin typeface="Calibri" panose="020F0502020204030204" pitchFamily="34" charset="0"/>
                <a:ea typeface="宋体" panose="02010600030101010101" pitchFamily="2" charset="-122"/>
                <a:cs typeface="Calibri" panose="020F0502020204030204" pitchFamily="34" charset="0"/>
              </a:rPr>
              <a:t>This means that the highest bit rate for a telephone line is 34.860 kbps. If we want to send data faster than this, we can either increase the bandwidth of the line or improve the signal-to-noise ratio.</a:t>
            </a:r>
          </a:p>
          <a:p>
            <a:endParaRPr lang="en-US" altLang="zh-CN">
              <a:latin typeface="Calibri" panose="020F0502020204030204" pitchFamily="34" charset="0"/>
              <a:ea typeface="宋体" panose="02010600030101010101" pitchFamily="2" charset="-122"/>
              <a:cs typeface="Calibri" panose="020F0502020204030204" pitchFamily="34" charset="0"/>
            </a:endParaRPr>
          </a:p>
          <a:p>
            <a:endParaRPr lang="en-US" altLang="zh-CN">
              <a:latin typeface="Calibri" panose="020F0502020204030204" pitchFamily="34" charset="0"/>
              <a:ea typeface="宋体" panose="02010600030101010101" pitchFamily="2" charset="-122"/>
              <a:cs typeface="Calibri" panose="020F0502020204030204" pitchFamily="34" charset="0"/>
            </a:endParaRPr>
          </a:p>
          <a:p>
            <a:endParaRPr lang="en-US" altLang="zh-CN">
              <a:latin typeface="Calibri" panose="020F0502020204030204" pitchFamily="34" charset="0"/>
              <a:ea typeface="宋体" panose="02010600030101010101" pitchFamily="2" charset="-122"/>
              <a:cs typeface="Calibri" panose="020F0502020204030204" pitchFamily="34" charset="0"/>
            </a:endParaRPr>
          </a:p>
          <a:p>
            <a:endParaRPr lang="en-US" altLang="zh-CN">
              <a:latin typeface="Calibri" panose="020F0502020204030204" pitchFamily="34" charset="0"/>
              <a:ea typeface="宋体" panose="02010600030101010101" pitchFamily="2" charset="-122"/>
              <a:cs typeface="Calibri" panose="020F0502020204030204" pitchFamily="34" charset="0"/>
            </a:endParaRPr>
          </a:p>
          <a:p>
            <a:endParaRPr lang="en-US" altLang="zh-CN">
              <a:latin typeface="Calibri" panose="020F0502020204030204" pitchFamily="34" charset="0"/>
              <a:ea typeface="宋体" panose="02010600030101010101" pitchFamily="2" charset="-122"/>
              <a:cs typeface="Calibri" panose="020F0502020204030204" pitchFamily="34" charset="0"/>
            </a:endParaRPr>
          </a:p>
          <a:p>
            <a:endParaRPr lang="zh-CN" altLang="en-US">
              <a:ea typeface="宋体" panose="02010600030101010101" pitchFamily="2" charset="-122"/>
              <a:cs typeface="Calibri" panose="020F0502020204030204" pitchFamily="34" charset="0"/>
            </a:endParaRPr>
          </a:p>
        </p:txBody>
      </p:sp>
      <p:sp>
        <p:nvSpPr>
          <p:cNvPr id="4915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491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2387600"/>
            <a:ext cx="87439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940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0" y="11113"/>
            <a:ext cx="9144000" cy="1143000"/>
          </a:xfrm>
        </p:spPr>
        <p:txBody>
          <a:bodyPr/>
          <a:lstStyle/>
          <a:p>
            <a:r>
              <a:rPr lang="en-US" altLang="zh-CN">
                <a:latin typeface="Calibri" panose="020F0502020204030204" pitchFamily="34" charset="0"/>
                <a:ea typeface="宋体" panose="02010600030101010101" pitchFamily="2" charset="-122"/>
                <a:cs typeface="Calibri" panose="020F0502020204030204" pitchFamily="34" charset="0"/>
              </a:rPr>
              <a:t>Decibel (dB)</a:t>
            </a:r>
            <a:endParaRPr lang="zh-CN" altLang="en-US">
              <a:ea typeface="宋体" panose="02010600030101010101" pitchFamily="2" charset="-122"/>
              <a:cs typeface="Calibri" panose="020F0502020204030204" pitchFamily="34" charset="0"/>
            </a:endParaRPr>
          </a:p>
        </p:txBody>
      </p:sp>
      <p:sp>
        <p:nvSpPr>
          <p:cNvPr id="50179" name="内容占位符 2"/>
          <p:cNvSpPr>
            <a:spLocks noGrp="1"/>
          </p:cNvSpPr>
          <p:nvPr>
            <p:ph idx="1"/>
          </p:nvPr>
        </p:nvSpPr>
        <p:spPr/>
        <p:txBody>
          <a:bodyPr/>
          <a:lstStyle/>
          <a:p>
            <a:r>
              <a:rPr lang="en-US" altLang="zh-CN">
                <a:latin typeface="Calibri" panose="020F0502020204030204" pitchFamily="34" charset="0"/>
                <a:ea typeface="宋体" panose="02010600030101010101" pitchFamily="2" charset="-122"/>
                <a:cs typeface="Calibri" panose="020F0502020204030204" pitchFamily="34" charset="0"/>
              </a:rPr>
              <a:t>The signal-to-noise ratio is often given in decibels. </a:t>
            </a:r>
          </a:p>
          <a:p>
            <a:r>
              <a:rPr lang="en-US" altLang="zh-CN">
                <a:latin typeface="Calibri" panose="020F0502020204030204" pitchFamily="34" charset="0"/>
                <a:ea typeface="宋体" panose="02010600030101010101" pitchFamily="2" charset="-122"/>
                <a:cs typeface="Calibri" panose="020F0502020204030204" pitchFamily="34" charset="0"/>
              </a:rPr>
              <a:t>Assume that SNR</a:t>
            </a:r>
            <a:r>
              <a:rPr lang="en-US" altLang="zh-CN" baseline="-25000">
                <a:latin typeface="Calibri" panose="020F0502020204030204" pitchFamily="34" charset="0"/>
                <a:ea typeface="宋体" panose="02010600030101010101" pitchFamily="2" charset="-122"/>
                <a:cs typeface="Calibri" panose="020F0502020204030204" pitchFamily="34" charset="0"/>
              </a:rPr>
              <a:t>dB</a:t>
            </a:r>
            <a:r>
              <a:rPr lang="en-US" altLang="zh-CN">
                <a:latin typeface="Calibri" panose="020F0502020204030204" pitchFamily="34" charset="0"/>
                <a:ea typeface="宋体" panose="02010600030101010101" pitchFamily="2" charset="-122"/>
                <a:cs typeface="Calibri" panose="020F0502020204030204" pitchFamily="34" charset="0"/>
              </a:rPr>
              <a:t> = 36 and the channel bandwidth is 2 MHz. The theoretical channel capacity can be calculated as</a:t>
            </a:r>
          </a:p>
          <a:p>
            <a:endParaRPr lang="zh-CN" altLang="en-US">
              <a:ea typeface="宋体" panose="02010600030101010101" pitchFamily="2" charset="-122"/>
              <a:cs typeface="Calibri" panose="020F0502020204030204" pitchFamily="34" charset="0"/>
            </a:endParaRPr>
          </a:p>
        </p:txBody>
      </p:sp>
      <p:sp>
        <p:nvSpPr>
          <p:cNvPr id="50180"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01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88" y="2963863"/>
            <a:ext cx="831691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194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a:ea typeface="宋体" panose="02010600030101010101" pitchFamily="2" charset="-122"/>
              </a:rPr>
              <a:t>Exercise</a:t>
            </a:r>
            <a:endParaRPr lang="zh-CN" altLang="en-US">
              <a:ea typeface="宋体" panose="02010600030101010101" pitchFamily="2" charset="-122"/>
            </a:endParaRPr>
          </a:p>
        </p:txBody>
      </p:sp>
      <p:sp>
        <p:nvSpPr>
          <p:cNvPr id="3" name="内容占位符 2"/>
          <p:cNvSpPr>
            <a:spLocks noGrp="1"/>
          </p:cNvSpPr>
          <p:nvPr>
            <p:ph idx="1"/>
          </p:nvPr>
        </p:nvSpPr>
        <p:spPr/>
        <p:txBody>
          <a:bodyPr/>
          <a:lstStyle/>
          <a:p>
            <a:r>
              <a:rPr lang="en-US" altLang="zh-CN">
                <a:latin typeface="Calibri" panose="020F0502020204030204" pitchFamily="34" charset="0"/>
                <a:ea typeface="宋体" panose="02010600030101010101" pitchFamily="2" charset="-122"/>
                <a:cs typeface="Calibri" panose="020F0502020204030204" pitchFamily="34" charset="0"/>
              </a:rPr>
              <a:t>Consider an extremely noisy channel in which the value of the signal-to-noise ratio is almost zero. In other words, the noise is so strong that the signal is faint. For this channel the capacity C is calculated as</a:t>
            </a:r>
          </a:p>
          <a:p>
            <a:endParaRPr lang="en-US" altLang="zh-CN">
              <a:latin typeface="Calibri" panose="020F0502020204030204" pitchFamily="34" charset="0"/>
              <a:ea typeface="宋体" panose="02010600030101010101" pitchFamily="2" charset="-122"/>
              <a:cs typeface="Calibri" panose="020F0502020204030204" pitchFamily="34" charset="0"/>
            </a:endParaRPr>
          </a:p>
          <a:p>
            <a:pPr algn="just"/>
            <a:r>
              <a:rPr lang="en-US" altLang="zh-CN">
                <a:latin typeface="Calibri" panose="020F0502020204030204" pitchFamily="34" charset="0"/>
                <a:ea typeface="宋体" panose="02010600030101010101" pitchFamily="2" charset="-122"/>
                <a:cs typeface="Calibri" panose="020F0502020204030204" pitchFamily="34" charset="0"/>
              </a:rPr>
              <a:t>This means that the capacity of this channel is zero regardless of the bandwidth. In other words, we cannot receive any data through this channel.</a:t>
            </a:r>
          </a:p>
          <a:p>
            <a:endParaRPr lang="en-US" altLang="zh-CN">
              <a:latin typeface="Calibri" panose="020F0502020204030204" pitchFamily="34" charset="0"/>
              <a:ea typeface="宋体" panose="02010600030101010101" pitchFamily="2" charset="-122"/>
              <a:cs typeface="Calibri" panose="020F0502020204030204" pitchFamily="34" charset="0"/>
            </a:endParaRPr>
          </a:p>
          <a:p>
            <a:endParaRPr lang="zh-CN" altLang="en-US">
              <a:ea typeface="宋体" panose="02010600030101010101" pitchFamily="2" charset="-122"/>
              <a:cs typeface="Calibri" panose="020F0502020204030204" pitchFamily="34" charset="0"/>
            </a:endParaRPr>
          </a:p>
        </p:txBody>
      </p:sp>
      <p:sp>
        <p:nvSpPr>
          <p:cNvPr id="5120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2776538"/>
            <a:ext cx="7410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594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0" y="685800"/>
            <a:ext cx="9144000" cy="1143000"/>
          </a:xfrm>
        </p:spPr>
        <p:txBody>
          <a:bodyPr/>
          <a:lstStyle/>
          <a:p>
            <a:r>
              <a:rPr lang="en-US" altLang="zh-CN">
                <a:ea typeface="宋体" panose="02010600030101010101" pitchFamily="2" charset="-122"/>
              </a:rPr>
              <a:t>The Physical Layer</a:t>
            </a:r>
            <a:br>
              <a:rPr lang="en-US" altLang="zh-CN">
                <a:ea typeface="宋体" panose="02010600030101010101" pitchFamily="2" charset="-122"/>
              </a:rPr>
            </a:br>
            <a:r>
              <a:rPr lang="en-US" altLang="zh-CN" sz="2400">
                <a:solidFill>
                  <a:srgbClr val="7F7F7F"/>
                </a:solidFill>
                <a:ea typeface="宋体" panose="02010600030101010101" pitchFamily="2" charset="-122"/>
              </a:rPr>
              <a:t>Chapter 2</a:t>
            </a:r>
            <a:endParaRPr lang="en-US" altLang="zh-CN">
              <a:ea typeface="宋体" panose="02010600030101010101" pitchFamily="2" charset="-122"/>
            </a:endParaRPr>
          </a:p>
        </p:txBody>
      </p:sp>
      <p:sp>
        <p:nvSpPr>
          <p:cNvPr id="4099"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4100" name="Subtitle 2"/>
          <p:cNvSpPr>
            <a:spLocks noGrp="1"/>
          </p:cNvSpPr>
          <p:nvPr>
            <p:ph idx="1"/>
          </p:nvPr>
        </p:nvSpPr>
        <p:spPr>
          <a:xfrm>
            <a:off x="1257300" y="1990725"/>
            <a:ext cx="6686550" cy="4019550"/>
          </a:xfrm>
        </p:spPr>
        <p:txBody>
          <a:bodyPr/>
          <a:lstStyle/>
          <a:p>
            <a:pPr lvl="1"/>
            <a:r>
              <a:rPr lang="en-US" altLang="zh-CN">
                <a:ea typeface="宋体" panose="02010600030101010101" pitchFamily="2" charset="-122"/>
              </a:rPr>
              <a:t>Theoretical Basis for Data Communications</a:t>
            </a:r>
          </a:p>
          <a:p>
            <a:pPr lvl="1"/>
            <a:r>
              <a:rPr lang="en-US" altLang="zh-CN">
                <a:ea typeface="宋体" panose="02010600030101010101" pitchFamily="2" charset="-122"/>
              </a:rPr>
              <a:t>Guided Transmission Media</a:t>
            </a:r>
          </a:p>
          <a:p>
            <a:pPr lvl="1"/>
            <a:r>
              <a:rPr lang="en-US" altLang="zh-CN">
                <a:ea typeface="宋体" panose="02010600030101010101" pitchFamily="2" charset="-122"/>
              </a:rPr>
              <a:t>Wireless Transmission</a:t>
            </a:r>
          </a:p>
          <a:p>
            <a:pPr lvl="1"/>
            <a:r>
              <a:rPr lang="en-US" altLang="zh-CN">
                <a:solidFill>
                  <a:srgbClr val="7F7F7F"/>
                </a:solidFill>
                <a:ea typeface="宋体" panose="02010600030101010101" pitchFamily="2" charset="-122"/>
              </a:rPr>
              <a:t>Communication Satellites</a:t>
            </a:r>
          </a:p>
          <a:p>
            <a:pPr lvl="1"/>
            <a:r>
              <a:rPr lang="en-US" altLang="zh-CN">
                <a:ea typeface="宋体" panose="02010600030101010101" pitchFamily="2" charset="-122"/>
              </a:rPr>
              <a:t>Digital Modulation and Multiplexing</a:t>
            </a:r>
          </a:p>
          <a:p>
            <a:pPr lvl="1"/>
            <a:r>
              <a:rPr lang="en-US" altLang="zh-CN">
                <a:solidFill>
                  <a:srgbClr val="7F7F7F"/>
                </a:solidFill>
                <a:ea typeface="宋体" panose="02010600030101010101" pitchFamily="2" charset="-122"/>
              </a:rPr>
              <a:t>Public Switched Telephone Network</a:t>
            </a:r>
          </a:p>
          <a:p>
            <a:pPr lvl="1"/>
            <a:r>
              <a:rPr lang="en-US" altLang="zh-CN">
                <a:solidFill>
                  <a:srgbClr val="7F7F7F"/>
                </a:solidFill>
                <a:ea typeface="宋体" panose="02010600030101010101" pitchFamily="2" charset="-122"/>
              </a:rPr>
              <a:t>Mobile Telephone System</a:t>
            </a:r>
          </a:p>
          <a:p>
            <a:pPr lvl="1"/>
            <a:r>
              <a:rPr lang="en-US" altLang="zh-CN">
                <a:solidFill>
                  <a:srgbClr val="7F7F7F"/>
                </a:solidFill>
                <a:ea typeface="宋体" panose="02010600030101010101" pitchFamily="2" charset="-122"/>
              </a:rPr>
              <a:t>Cable Television</a:t>
            </a:r>
          </a:p>
          <a:p>
            <a:pPr lvl="1"/>
            <a:endParaRPr lang="en-US" altLang="zh-CN" sz="1800">
              <a:solidFill>
                <a:srgbClr val="7F7F7F"/>
              </a:solidFill>
              <a:ea typeface="宋体" panose="02010600030101010101" pitchFamily="2" charset="-122"/>
            </a:endParaRPr>
          </a:p>
        </p:txBody>
      </p:sp>
    </p:spTree>
    <p:extLst>
      <p:ext uri="{BB962C8B-B14F-4D97-AF65-F5344CB8AC3E}">
        <p14:creationId xmlns:p14="http://schemas.microsoft.com/office/powerpoint/2010/main" val="41335880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mph" presetSubtype="0" fill="hold" nodeType="clickEffect">
                                  <p:stCondLst>
                                    <p:cond delay="0"/>
                                  </p:stCondLst>
                                  <p:childTnLst>
                                    <p:animClr clrSpc="rgb" dir="cw">
                                      <p:cBhvr override="childStyle">
                                        <p:cTn id="6" dur="500" fill="hold"/>
                                        <p:tgtEl>
                                          <p:spTgt spid="4100">
                                            <p:txEl>
                                              <p:pRg st="1" end="1"/>
                                            </p:txEl>
                                          </p:spTgt>
                                        </p:tgtEl>
                                        <p:attrNameLst>
                                          <p:attrName>style.color</p:attrName>
                                        </p:attrNameLst>
                                      </p:cBhvr>
                                      <p:to>
                                        <a:srgbClr val="0000FF"/>
                                      </p:to>
                                    </p:animClr>
                                    <p:animClr clrSpc="rgb" dir="cw">
                                      <p:cBhvr>
                                        <p:cTn id="7" dur="500" fill="hold"/>
                                        <p:tgtEl>
                                          <p:spTgt spid="4100">
                                            <p:txEl>
                                              <p:pRg st="1" end="1"/>
                                            </p:txEl>
                                          </p:spTgt>
                                        </p:tgtEl>
                                        <p:attrNameLst>
                                          <p:attrName>fillcolor</p:attrName>
                                        </p:attrNameLst>
                                      </p:cBhvr>
                                      <p:to>
                                        <a:srgbClr val="0000FF"/>
                                      </p:to>
                                    </p:animClr>
                                    <p:set>
                                      <p:cBhvr>
                                        <p:cTn id="8" dur="500" fill="hold"/>
                                        <p:tgtEl>
                                          <p:spTgt spid="4100">
                                            <p:txEl>
                                              <p:pRg st="1" end="1"/>
                                            </p:txEl>
                                          </p:spTgt>
                                        </p:tgtEl>
                                        <p:attrNameLst>
                                          <p:attrName>fill.type</p:attrName>
                                        </p:attrNameLst>
                                      </p:cBhvr>
                                      <p:to>
                                        <p:strVal val="solid"/>
                                      </p:to>
                                    </p:set>
                                    <p:set>
                                      <p:cBhvr>
                                        <p:cTn id="9" dur="500" fill="hold"/>
                                        <p:tgtEl>
                                          <p:spTgt spid="4100">
                                            <p:txEl>
                                              <p:pRg st="1" end="1"/>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4100">
                                            <p:txEl>
                                              <p:pRg st="2" end="2"/>
                                            </p:txEl>
                                          </p:spTgt>
                                        </p:tgtEl>
                                        <p:attrNameLst>
                                          <p:attrName>style.color</p:attrName>
                                        </p:attrNameLst>
                                      </p:cBhvr>
                                      <p:to>
                                        <a:srgbClr val="0000FF"/>
                                      </p:to>
                                    </p:animClr>
                                    <p:animClr clrSpc="rgb" dir="cw">
                                      <p:cBhvr>
                                        <p:cTn id="12" dur="500" fill="hold"/>
                                        <p:tgtEl>
                                          <p:spTgt spid="4100">
                                            <p:txEl>
                                              <p:pRg st="2" end="2"/>
                                            </p:txEl>
                                          </p:spTgt>
                                        </p:tgtEl>
                                        <p:attrNameLst>
                                          <p:attrName>fillcolor</p:attrName>
                                        </p:attrNameLst>
                                      </p:cBhvr>
                                      <p:to>
                                        <a:srgbClr val="0000FF"/>
                                      </p:to>
                                    </p:animClr>
                                    <p:set>
                                      <p:cBhvr>
                                        <p:cTn id="13" dur="500" fill="hold"/>
                                        <p:tgtEl>
                                          <p:spTgt spid="4100">
                                            <p:txEl>
                                              <p:pRg st="2" end="2"/>
                                            </p:txEl>
                                          </p:spTgt>
                                        </p:tgtEl>
                                        <p:attrNameLst>
                                          <p:attrName>fill.type</p:attrName>
                                        </p:attrNameLst>
                                      </p:cBhvr>
                                      <p:to>
                                        <p:strVal val="solid"/>
                                      </p:to>
                                    </p:set>
                                    <p:set>
                                      <p:cBhvr>
                                        <p:cTn id="14" dur="500" fill="hold"/>
                                        <p:tgtEl>
                                          <p:spTgt spid="4100">
                                            <p:txEl>
                                              <p:pRg st="2" end="2"/>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4100">
                                            <p:txEl>
                                              <p:pRg st="3" end="3"/>
                                            </p:txEl>
                                          </p:spTgt>
                                        </p:tgtEl>
                                        <p:attrNameLst>
                                          <p:attrName>style.color</p:attrName>
                                        </p:attrNameLst>
                                      </p:cBhvr>
                                      <p:to>
                                        <a:srgbClr val="0000FF"/>
                                      </p:to>
                                    </p:animClr>
                                    <p:animClr clrSpc="rgb" dir="cw">
                                      <p:cBhvr>
                                        <p:cTn id="17" dur="500" fill="hold"/>
                                        <p:tgtEl>
                                          <p:spTgt spid="4100">
                                            <p:txEl>
                                              <p:pRg st="3" end="3"/>
                                            </p:txEl>
                                          </p:spTgt>
                                        </p:tgtEl>
                                        <p:attrNameLst>
                                          <p:attrName>fillcolor</p:attrName>
                                        </p:attrNameLst>
                                      </p:cBhvr>
                                      <p:to>
                                        <a:srgbClr val="0000FF"/>
                                      </p:to>
                                    </p:animClr>
                                    <p:set>
                                      <p:cBhvr>
                                        <p:cTn id="18" dur="500" fill="hold"/>
                                        <p:tgtEl>
                                          <p:spTgt spid="4100">
                                            <p:txEl>
                                              <p:pRg st="3" end="3"/>
                                            </p:txEl>
                                          </p:spTgt>
                                        </p:tgtEl>
                                        <p:attrNameLst>
                                          <p:attrName>fill.type</p:attrName>
                                        </p:attrNameLst>
                                      </p:cBhvr>
                                      <p:to>
                                        <p:strVal val="solid"/>
                                      </p:to>
                                    </p:set>
                                    <p:set>
                                      <p:cBhvr>
                                        <p:cTn id="19" dur="500" fill="hold"/>
                                        <p:tgtEl>
                                          <p:spTgt spid="4100">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zh-CN">
                <a:ea typeface="宋体" panose="02010600030101010101" pitchFamily="2" charset="-122"/>
              </a:rPr>
              <a:t>The Physical Layer</a:t>
            </a:r>
          </a:p>
        </p:txBody>
      </p:sp>
      <p:sp>
        <p:nvSpPr>
          <p:cNvPr id="614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148" name="Content Placeholder 2"/>
          <p:cNvSpPr>
            <a:spLocks noGrp="1"/>
          </p:cNvSpPr>
          <p:nvPr>
            <p:ph idx="1"/>
          </p:nvPr>
        </p:nvSpPr>
        <p:spPr>
          <a:xfrm>
            <a:off x="914400" y="1611313"/>
            <a:ext cx="5429250" cy="4598987"/>
          </a:xfrm>
        </p:spPr>
        <p:txBody>
          <a:bodyPr/>
          <a:lstStyle/>
          <a:p>
            <a:r>
              <a:rPr lang="en-US" altLang="zh-CN">
                <a:ea typeface="宋体" panose="02010600030101010101" pitchFamily="2" charset="-122"/>
              </a:rPr>
              <a:t>Foundation on which other layers build</a:t>
            </a:r>
          </a:p>
          <a:p>
            <a:pPr lvl="1"/>
            <a:r>
              <a:rPr lang="en-US" altLang="zh-CN">
                <a:ea typeface="宋体" panose="02010600030101010101" pitchFamily="2" charset="-122"/>
              </a:rPr>
              <a:t>Properties of wires, fiber, wireless limit what the network can do</a:t>
            </a:r>
          </a:p>
          <a:p>
            <a:pPr lvl="1"/>
            <a:endParaRPr lang="en-US" altLang="zh-CN">
              <a:ea typeface="宋体" panose="02010600030101010101" pitchFamily="2" charset="-122"/>
            </a:endParaRPr>
          </a:p>
          <a:p>
            <a:r>
              <a:rPr lang="en-US" altLang="zh-CN">
                <a:ea typeface="宋体" panose="02010600030101010101" pitchFamily="2" charset="-122"/>
              </a:rPr>
              <a:t>Key problem is to send (digital) bits using only (analog) signals</a:t>
            </a:r>
          </a:p>
          <a:p>
            <a:pPr lvl="1"/>
            <a:r>
              <a:rPr lang="en-US" altLang="zh-CN">
                <a:ea typeface="宋体" panose="02010600030101010101" pitchFamily="2" charset="-122"/>
              </a:rPr>
              <a:t>This is called modulation</a:t>
            </a:r>
          </a:p>
          <a:p>
            <a:endParaRPr lang="en-US" altLang="zh-CN">
              <a:ea typeface="宋体" panose="02010600030101010101" pitchFamily="2" charset="-122"/>
            </a:endParaRPr>
          </a:p>
        </p:txBody>
      </p:sp>
      <p:grpSp>
        <p:nvGrpSpPr>
          <p:cNvPr id="6149" name="Group 26"/>
          <p:cNvGrpSpPr>
            <a:grpSpLocks/>
          </p:cNvGrpSpPr>
          <p:nvPr/>
        </p:nvGrpSpPr>
        <p:grpSpPr bwMode="auto">
          <a:xfrm>
            <a:off x="6753225" y="2257425"/>
            <a:ext cx="1466850" cy="1920875"/>
            <a:chOff x="6753225" y="2638425"/>
            <a:chExt cx="1466850" cy="1920875"/>
          </a:xfrm>
        </p:grpSpPr>
        <p:sp>
          <p:nvSpPr>
            <p:cNvPr id="6150" name="Rectangle 4"/>
            <p:cNvSpPr>
              <a:spLocks noChangeArrowheads="1"/>
            </p:cNvSpPr>
            <p:nvPr/>
          </p:nvSpPr>
          <p:spPr bwMode="auto">
            <a:xfrm>
              <a:off x="6753225" y="4178300"/>
              <a:ext cx="1447800" cy="381000"/>
            </a:xfrm>
            <a:prstGeom prst="rect">
              <a:avLst/>
            </a:prstGeom>
            <a:solidFill>
              <a:srgbClr val="FF2BD8">
                <a:alpha val="50195"/>
              </a:srgbClr>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6151" name="Rectangle 5"/>
            <p:cNvSpPr>
              <a:spLocks noChangeArrowheads="1"/>
            </p:cNvSpPr>
            <p:nvPr/>
          </p:nvSpPr>
          <p:spPr bwMode="auto">
            <a:xfrm>
              <a:off x="6753225" y="3797300"/>
              <a:ext cx="1447800" cy="381000"/>
            </a:xfrm>
            <a:prstGeom prst="rect">
              <a:avLst/>
            </a:prstGeom>
            <a:solidFill>
              <a:schemeClr val="bg1"/>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6152" name="Rectangle 6"/>
            <p:cNvSpPr>
              <a:spLocks noChangeArrowheads="1"/>
            </p:cNvSpPr>
            <p:nvPr/>
          </p:nvSpPr>
          <p:spPr bwMode="auto">
            <a:xfrm>
              <a:off x="6753225" y="3416300"/>
              <a:ext cx="1447800" cy="381000"/>
            </a:xfrm>
            <a:prstGeom prst="rect">
              <a:avLst/>
            </a:prstGeom>
            <a:solidFill>
              <a:schemeClr val="bg1"/>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6153" name="Rectangle 7"/>
            <p:cNvSpPr>
              <a:spLocks noChangeArrowheads="1"/>
            </p:cNvSpPr>
            <p:nvPr/>
          </p:nvSpPr>
          <p:spPr bwMode="auto">
            <a:xfrm>
              <a:off x="6753225" y="3035300"/>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6154" name="Rectangle 10"/>
            <p:cNvSpPr>
              <a:spLocks noChangeArrowheads="1"/>
            </p:cNvSpPr>
            <p:nvPr/>
          </p:nvSpPr>
          <p:spPr bwMode="auto">
            <a:xfrm>
              <a:off x="6753225" y="265747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6155" name="Text Box 11"/>
            <p:cNvSpPr txBox="1">
              <a:spLocks noChangeArrowheads="1"/>
            </p:cNvSpPr>
            <p:nvPr/>
          </p:nvSpPr>
          <p:spPr bwMode="auto">
            <a:xfrm>
              <a:off x="6916738" y="4162425"/>
              <a:ext cx="1131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Physical</a:t>
              </a:r>
            </a:p>
          </p:txBody>
        </p:sp>
        <p:sp>
          <p:nvSpPr>
            <p:cNvPr id="6156" name="Text Box 12"/>
            <p:cNvSpPr txBox="1">
              <a:spLocks noChangeArrowheads="1"/>
            </p:cNvSpPr>
            <p:nvPr/>
          </p:nvSpPr>
          <p:spPr bwMode="auto">
            <a:xfrm>
              <a:off x="7145975" y="3797300"/>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Link</a:t>
              </a:r>
            </a:p>
          </p:txBody>
        </p:sp>
        <p:sp>
          <p:nvSpPr>
            <p:cNvPr id="6157" name="Text Box 13"/>
            <p:cNvSpPr txBox="1">
              <a:spLocks noChangeArrowheads="1"/>
            </p:cNvSpPr>
            <p:nvPr/>
          </p:nvSpPr>
          <p:spPr bwMode="auto">
            <a:xfrm>
              <a:off x="6904038" y="3432175"/>
              <a:ext cx="1116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Network</a:t>
              </a:r>
            </a:p>
          </p:txBody>
        </p:sp>
        <p:sp>
          <p:nvSpPr>
            <p:cNvPr id="6158" name="Text Box 14"/>
            <p:cNvSpPr txBox="1">
              <a:spLocks noChangeArrowheads="1"/>
            </p:cNvSpPr>
            <p:nvPr/>
          </p:nvSpPr>
          <p:spPr bwMode="auto">
            <a:xfrm>
              <a:off x="6818313" y="303530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Transport</a:t>
              </a:r>
            </a:p>
          </p:txBody>
        </p:sp>
        <p:sp>
          <p:nvSpPr>
            <p:cNvPr id="6159" name="Text Box 17"/>
            <p:cNvSpPr txBox="1">
              <a:spLocks noChangeArrowheads="1"/>
            </p:cNvSpPr>
            <p:nvPr/>
          </p:nvSpPr>
          <p:spPr bwMode="auto">
            <a:xfrm>
              <a:off x="6791325" y="2638425"/>
              <a:ext cx="142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Application</a:t>
              </a:r>
            </a:p>
          </p:txBody>
        </p:sp>
      </p:grpSp>
    </p:spTree>
    <p:extLst>
      <p:ext uri="{BB962C8B-B14F-4D97-AF65-F5344CB8AC3E}">
        <p14:creationId xmlns:p14="http://schemas.microsoft.com/office/powerpoint/2010/main" val="2575694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a:ea typeface="宋体" panose="02010600030101010101" pitchFamily="2" charset="-122"/>
              </a:rPr>
              <a:t>Guided Transmission (Wires &amp; Fiber)</a:t>
            </a:r>
          </a:p>
        </p:txBody>
      </p:sp>
      <p:sp>
        <p:nvSpPr>
          <p:cNvPr id="819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8196"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Media have different properties, hence performance</a:t>
            </a:r>
          </a:p>
          <a:p>
            <a:pPr lvl="1"/>
            <a:r>
              <a:rPr lang="en-US" altLang="zh-CN">
                <a:ea typeface="宋体" panose="02010600030101010101" pitchFamily="2" charset="-122"/>
              </a:rPr>
              <a:t>Reality check</a:t>
            </a:r>
          </a:p>
          <a:p>
            <a:pPr lvl="2"/>
            <a:r>
              <a:rPr lang="en-US" altLang="zh-CN">
                <a:ea typeface="宋体" panose="02010600030101010101" pitchFamily="2" charset="-122"/>
              </a:rPr>
              <a:t>Storage media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Wires:</a:t>
            </a:r>
          </a:p>
          <a:p>
            <a:pPr lvl="2"/>
            <a:r>
              <a:rPr lang="en-US" altLang="zh-CN">
                <a:ea typeface="宋体" panose="02010600030101010101" pitchFamily="2" charset="-122"/>
              </a:rPr>
              <a:t>Twisted pairs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2"/>
            <a:r>
              <a:rPr lang="en-US" altLang="zh-CN">
                <a:ea typeface="宋体" panose="02010600030101010101" pitchFamily="2" charset="-122"/>
              </a:rPr>
              <a:t>Coaxial cable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2"/>
            <a:r>
              <a:rPr lang="en-US" altLang="zh-CN">
                <a:ea typeface="宋体" panose="02010600030101010101" pitchFamily="2" charset="-122"/>
              </a:rPr>
              <a:t>Power lines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Fiber cables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p:txBody>
      </p:sp>
    </p:spTree>
    <p:extLst>
      <p:ext uri="{BB962C8B-B14F-4D97-AF65-F5344CB8AC3E}">
        <p14:creationId xmlns:p14="http://schemas.microsoft.com/office/powerpoint/2010/main" val="1386021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zh-CN">
                <a:ea typeface="宋体" panose="02010600030101010101" pitchFamily="2" charset="-122"/>
              </a:rPr>
              <a:t>Reality Check: Storage media</a:t>
            </a:r>
          </a:p>
        </p:txBody>
      </p:sp>
      <p:sp>
        <p:nvSpPr>
          <p:cNvPr id="921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 name="Content Placeholder 2"/>
          <p:cNvSpPr>
            <a:spLocks noGrp="1"/>
          </p:cNvSpPr>
          <p:nvPr>
            <p:ph idx="1"/>
          </p:nvPr>
        </p:nvSpPr>
        <p:spPr>
          <a:xfrm>
            <a:off x="914400" y="1611313"/>
            <a:ext cx="7789863" cy="4598987"/>
          </a:xfrm>
        </p:spPr>
        <p:txBody>
          <a:bodyPr/>
          <a:lstStyle/>
          <a:p>
            <a:r>
              <a:rPr lang="en-US" altLang="zh-CN">
                <a:ea typeface="宋体" panose="02010600030101010101" pitchFamily="2" charset="-122"/>
              </a:rPr>
              <a:t>Send data on tape / disk / DVD for a high bandwidth link</a:t>
            </a:r>
          </a:p>
          <a:p>
            <a:pPr lvl="1"/>
            <a:r>
              <a:rPr lang="en-US" altLang="zh-CN">
                <a:ea typeface="宋体" panose="02010600030101010101" pitchFamily="2" charset="-122"/>
              </a:rPr>
              <a:t>Mail one box with 1000 800GB tapes (6400 Tbit)</a:t>
            </a:r>
          </a:p>
          <a:p>
            <a:pPr lvl="1"/>
            <a:r>
              <a:rPr lang="en-US" altLang="zh-CN">
                <a:ea typeface="宋体" panose="02010600030101010101" pitchFamily="2" charset="-122"/>
              </a:rPr>
              <a:t>Takes one day to send (86,400 secs)</a:t>
            </a:r>
          </a:p>
          <a:p>
            <a:pPr lvl="1"/>
            <a:r>
              <a:rPr lang="en-US" altLang="zh-CN">
                <a:ea typeface="宋体" panose="02010600030101010101" pitchFamily="2" charset="-122"/>
              </a:rPr>
              <a:t>Data rate is 70 Gbps. </a:t>
            </a:r>
          </a:p>
          <a:p>
            <a:r>
              <a:rPr lang="en-US" altLang="zh-CN">
                <a:ea typeface="宋体" panose="02010600030101010101" pitchFamily="2" charset="-122"/>
              </a:rPr>
              <a:t>Data rate is faster than long-distance networks!</a:t>
            </a:r>
          </a:p>
          <a:p>
            <a:r>
              <a:rPr lang="en-US" altLang="zh-CN">
                <a:ea typeface="宋体" panose="02010600030101010101" pitchFamily="2" charset="-122"/>
              </a:rPr>
              <a:t>But, the message delay is very poor.</a:t>
            </a:r>
          </a:p>
          <a:p>
            <a:pPr lvl="1"/>
            <a:endParaRPr lang="en-US" altLang="zh-CN">
              <a:ea typeface="宋体" panose="02010600030101010101" pitchFamily="2" charset="-122"/>
            </a:endParaRPr>
          </a:p>
        </p:txBody>
      </p:sp>
    </p:spTree>
    <p:extLst>
      <p:ext uri="{BB962C8B-B14F-4D97-AF65-F5344CB8AC3E}">
        <p14:creationId xmlns:p14="http://schemas.microsoft.com/office/powerpoint/2010/main" val="23341910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a:ea typeface="宋体" panose="02010600030101010101" pitchFamily="2" charset="-122"/>
              </a:rPr>
              <a:t>Wires – Twisted Pair</a:t>
            </a:r>
          </a:p>
        </p:txBody>
      </p:sp>
      <p:sp>
        <p:nvSpPr>
          <p:cNvPr id="11267" name="Rectangle 5"/>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11268"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Very common; used in LANs, telephone lines</a:t>
            </a:r>
          </a:p>
          <a:p>
            <a:pPr lvl="1"/>
            <a:r>
              <a:rPr lang="en-US" altLang="zh-CN">
                <a:ea typeface="宋体" panose="02010600030101010101" pitchFamily="2" charset="-122"/>
              </a:rPr>
              <a:t>Twists reduce radiated signal (interference)</a:t>
            </a:r>
          </a:p>
        </p:txBody>
      </p:sp>
      <p:pic>
        <p:nvPicPr>
          <p:cNvPr id="11269" name="Picture 7" descr="02-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7775" y="3025775"/>
            <a:ext cx="6642100"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11"/>
          <p:cNvSpPr>
            <a:spLocks noChangeArrowheads="1"/>
          </p:cNvSpPr>
          <p:nvPr/>
        </p:nvSpPr>
        <p:spPr bwMode="auto">
          <a:xfrm>
            <a:off x="3124200" y="3343275"/>
            <a:ext cx="2857500" cy="485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13" name="Freeform 12"/>
          <p:cNvSpPr/>
          <p:nvPr/>
        </p:nvSpPr>
        <p:spPr bwMode="auto">
          <a:xfrm rot="1856886">
            <a:off x="5276850" y="3751263"/>
            <a:ext cx="533400"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sp>
        <p:nvSpPr>
          <p:cNvPr id="11272" name="TextBox 10"/>
          <p:cNvSpPr txBox="1">
            <a:spLocks noChangeArrowheads="1"/>
          </p:cNvSpPr>
          <p:nvPr/>
        </p:nvSpPr>
        <p:spPr bwMode="auto">
          <a:xfrm>
            <a:off x="2962275" y="3238500"/>
            <a:ext cx="2647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Category 5 UTP cable with four twisted pairs</a:t>
            </a:r>
          </a:p>
        </p:txBody>
      </p:sp>
    </p:spTree>
    <p:extLst>
      <p:ext uri="{BB962C8B-B14F-4D97-AF65-F5344CB8AC3E}">
        <p14:creationId xmlns:p14="http://schemas.microsoft.com/office/powerpoint/2010/main" val="3509316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en-US" altLang="zh-CN">
                <a:ea typeface="宋体" panose="02010600030101010101" pitchFamily="2" charset="-122"/>
              </a:rPr>
              <a:t>UTP VS. STP</a:t>
            </a:r>
            <a:endParaRPr lang="zh-CN" altLang="en-US">
              <a:ea typeface="宋体" panose="02010600030101010101" pitchFamily="2" charset="-122"/>
            </a:endParaRPr>
          </a:p>
        </p:txBody>
      </p:sp>
      <p:sp>
        <p:nvSpPr>
          <p:cNvPr id="13315"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1331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600200"/>
            <a:ext cx="345440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3344863"/>
            <a:ext cx="3605213"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612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en-US" altLang="zh-CN">
                <a:ea typeface="宋体" panose="02010600030101010101" pitchFamily="2" charset="-122"/>
              </a:rPr>
              <a:t>UTP-Connectors</a:t>
            </a:r>
            <a:endParaRPr lang="zh-CN" altLang="en-US">
              <a:ea typeface="宋体" panose="02010600030101010101" pitchFamily="2" charset="-122"/>
            </a:endParaRPr>
          </a:p>
        </p:txBody>
      </p:sp>
      <p:sp>
        <p:nvSpPr>
          <p:cNvPr id="14339"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1434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1911350"/>
            <a:ext cx="2155825"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00" y="2998788"/>
            <a:ext cx="3571875"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2976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en-US" altLang="zh-CN">
                <a:latin typeface="Calibri" panose="020F0502020204030204" pitchFamily="34" charset="0"/>
                <a:ea typeface="宋体" panose="02010600030101010101" pitchFamily="2" charset="-122"/>
              </a:rPr>
              <a:t>Type of Data</a:t>
            </a:r>
            <a:endParaRPr lang="zh-CN" altLang="en-US">
              <a:ea typeface="宋体" panose="02010600030101010101" pitchFamily="2" charset="-122"/>
            </a:endParaRPr>
          </a:p>
        </p:txBody>
      </p:sp>
      <p:sp>
        <p:nvSpPr>
          <p:cNvPr id="10243" name="内容占位符 2"/>
          <p:cNvSpPr>
            <a:spLocks noGrp="1"/>
          </p:cNvSpPr>
          <p:nvPr>
            <p:ph idx="1"/>
          </p:nvPr>
        </p:nvSpPr>
        <p:spPr>
          <a:xfrm>
            <a:off x="914400" y="1611313"/>
            <a:ext cx="7789863" cy="4598987"/>
          </a:xfrm>
        </p:spPr>
        <p:txBody>
          <a:bodyPr/>
          <a:lstStyle/>
          <a:p>
            <a:pPr marL="342900" indent="-342900">
              <a:buFont typeface="Arial" pitchFamily="34" charset="0"/>
              <a:buChar char="•"/>
            </a:pPr>
            <a:r>
              <a:rPr lang="en-US" altLang="zh-CN">
                <a:latin typeface="Calibri" panose="020F0502020204030204" pitchFamily="34" charset="0"/>
                <a:ea typeface="宋体" panose="02010600030101010101" pitchFamily="2" charset="-122"/>
              </a:rPr>
              <a:t>Analog data refers to information that is </a:t>
            </a:r>
            <a:r>
              <a:rPr lang="en-US" altLang="zh-CN" b="1" i="1">
                <a:solidFill>
                  <a:srgbClr val="0000FF"/>
                </a:solidFill>
                <a:latin typeface="Calibri" panose="020F0502020204030204" pitchFamily="34" charset="0"/>
                <a:ea typeface="宋体" panose="02010600030101010101" pitchFamily="2" charset="-122"/>
              </a:rPr>
              <a:t>continuous</a:t>
            </a:r>
          </a:p>
          <a:p>
            <a:pPr marL="800100" lvl="1" indent="-342900"/>
            <a:r>
              <a:rPr lang="en-US" altLang="zh-CN">
                <a:latin typeface="Calibri" panose="020F0502020204030204" pitchFamily="34" charset="0"/>
                <a:ea typeface="宋体" panose="02010600030101010101" pitchFamily="2" charset="-122"/>
              </a:rPr>
              <a:t>an analog clock that has hour, minute, and second hands gives information in a continuous form; </a:t>
            </a:r>
          </a:p>
          <a:p>
            <a:pPr marL="800100" lvl="1" indent="-342900"/>
            <a:r>
              <a:rPr lang="en-US" altLang="zh-CN">
                <a:latin typeface="Calibri" panose="020F0502020204030204" pitchFamily="34" charset="0"/>
                <a:ea typeface="宋体" panose="02010600030101010101" pitchFamily="2" charset="-122"/>
              </a:rPr>
              <a:t>the movements of the hands are continuous.</a:t>
            </a:r>
          </a:p>
          <a:p>
            <a:pPr marL="342900" indent="-342900">
              <a:buFont typeface="Arial" pitchFamily="34" charset="0"/>
              <a:buChar char="•"/>
            </a:pPr>
            <a:r>
              <a:rPr lang="en-US" altLang="zh-CN">
                <a:latin typeface="Calibri" panose="020F0502020204030204" pitchFamily="34" charset="0"/>
                <a:ea typeface="宋体" panose="02010600030101010101" pitchFamily="2" charset="-122"/>
              </a:rPr>
              <a:t>Digital data refers to information that has </a:t>
            </a:r>
            <a:r>
              <a:rPr lang="en-US" altLang="zh-CN" b="1" i="1">
                <a:solidFill>
                  <a:srgbClr val="0000FF"/>
                </a:solidFill>
                <a:latin typeface="Calibri" panose="020F0502020204030204" pitchFamily="34" charset="0"/>
                <a:ea typeface="宋体" panose="02010600030101010101" pitchFamily="2" charset="-122"/>
              </a:rPr>
              <a:t>discrete</a:t>
            </a:r>
            <a:r>
              <a:rPr lang="en-US" altLang="zh-CN">
                <a:latin typeface="Calibri" panose="020F0502020204030204" pitchFamily="34" charset="0"/>
                <a:ea typeface="宋体" panose="02010600030101010101" pitchFamily="2" charset="-122"/>
              </a:rPr>
              <a:t> states</a:t>
            </a:r>
          </a:p>
          <a:p>
            <a:pPr marL="800100" lvl="1" indent="-342900"/>
            <a:r>
              <a:rPr lang="en-US" altLang="zh-CN">
                <a:latin typeface="Calibri" panose="020F0502020204030204" pitchFamily="34" charset="0"/>
                <a:ea typeface="宋体" panose="02010600030101010101" pitchFamily="2" charset="-122"/>
              </a:rPr>
              <a:t>a digital clock that reports the hours and the minutes will change suddenly from 8:05 to 8:06.</a:t>
            </a:r>
          </a:p>
          <a:p>
            <a:pPr marL="342900" indent="-342900"/>
            <a:endParaRPr lang="zh-CN" altLang="en-US">
              <a:ea typeface="宋体" panose="02010600030101010101" pitchFamily="2" charset="-122"/>
            </a:endParaRPr>
          </a:p>
        </p:txBody>
      </p:sp>
      <p:sp>
        <p:nvSpPr>
          <p:cNvPr id="1024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spTree>
    <p:extLst>
      <p:ext uri="{BB962C8B-B14F-4D97-AF65-F5344CB8AC3E}">
        <p14:creationId xmlns:p14="http://schemas.microsoft.com/office/powerpoint/2010/main" val="2781061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a:ea typeface="宋体" panose="02010600030101010101" pitchFamily="2" charset="-122"/>
              </a:rPr>
              <a:t>Wires – Coaxial Cable (“Co-ax”)</a:t>
            </a:r>
          </a:p>
        </p:txBody>
      </p:sp>
      <p:sp>
        <p:nvSpPr>
          <p:cNvPr id="15363" name="Rectangle 5"/>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1536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Also common. Better shielding and more bandwidth for longer distances and higher rates than twisted pair.</a:t>
            </a:r>
          </a:p>
        </p:txBody>
      </p:sp>
      <p:pic>
        <p:nvPicPr>
          <p:cNvPr id="153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2828925"/>
            <a:ext cx="845978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089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en-US" altLang="zh-CN">
                <a:ea typeface="宋体" panose="02010600030101010101" pitchFamily="2" charset="-122"/>
              </a:rPr>
              <a:t>BNC Connectors</a:t>
            </a:r>
            <a:endParaRPr lang="zh-CN" altLang="en-US">
              <a:ea typeface="宋体" panose="02010600030101010101" pitchFamily="2" charset="-122"/>
            </a:endParaRPr>
          </a:p>
        </p:txBody>
      </p:sp>
      <p:sp>
        <p:nvSpPr>
          <p:cNvPr id="17411"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1741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a:t>Computer Networks, Chapter 2 The Physical Layer</a:t>
            </a:r>
            <a:endParaRPr lang="en-US" altLang="zh-CN"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1528763"/>
            <a:ext cx="3698875"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288" y="2974975"/>
            <a:ext cx="1738312"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513" y="4264025"/>
            <a:ext cx="3317875"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702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a:ea typeface="宋体" panose="02010600030101010101" pitchFamily="2" charset="-122"/>
              </a:rPr>
              <a:t>Wires – Power Lines</a:t>
            </a:r>
          </a:p>
        </p:txBody>
      </p:sp>
      <p:sp>
        <p:nvSpPr>
          <p:cNvPr id="18435" name="Rectangle 5"/>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18436"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Household electrical wiring is another example of wires</a:t>
            </a:r>
          </a:p>
          <a:p>
            <a:pPr lvl="1"/>
            <a:r>
              <a:rPr lang="en-US" altLang="zh-CN">
                <a:ea typeface="宋体" panose="02010600030101010101" pitchFamily="2" charset="-122"/>
              </a:rPr>
              <a:t>Convenient to use, but horrible for sending data</a:t>
            </a:r>
          </a:p>
        </p:txBody>
      </p:sp>
      <p:pic>
        <p:nvPicPr>
          <p:cNvPr id="184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67025"/>
            <a:ext cx="8129588"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095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zh-CN">
                <a:ea typeface="宋体" panose="02010600030101010101" pitchFamily="2" charset="-122"/>
              </a:rPr>
              <a:t>Fiber Cables (1)</a:t>
            </a:r>
          </a:p>
        </p:txBody>
      </p:sp>
      <p:sp>
        <p:nvSpPr>
          <p:cNvPr id="20483" name="Rectangle 5"/>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048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Common for high rates and long distances</a:t>
            </a:r>
          </a:p>
          <a:p>
            <a:pPr lvl="1"/>
            <a:r>
              <a:rPr lang="en-US" altLang="zh-CN">
                <a:ea typeface="宋体" panose="02010600030101010101" pitchFamily="2" charset="-122"/>
              </a:rPr>
              <a:t>Long distance ISP links, Fiber-to-the-Home</a:t>
            </a:r>
          </a:p>
          <a:p>
            <a:pPr lvl="1"/>
            <a:r>
              <a:rPr lang="en-US" altLang="zh-CN">
                <a:ea typeface="宋体" panose="02010600030101010101" pitchFamily="2" charset="-122"/>
              </a:rPr>
              <a:t>Light carried in very long, thin strand of glass</a:t>
            </a:r>
          </a:p>
        </p:txBody>
      </p:sp>
      <p:pic>
        <p:nvPicPr>
          <p:cNvPr id="20485" name="Picture 7" descr="02-06"/>
          <p:cNvPicPr>
            <a:picLocks noChangeAspect="1" noChangeArrowheads="1"/>
          </p:cNvPicPr>
          <p:nvPr/>
        </p:nvPicPr>
        <p:blipFill>
          <a:blip r:embed="rId3" cstate="print">
            <a:extLst>
              <a:ext uri="{28A0092B-C50C-407E-A947-70E740481C1C}">
                <a14:useLocalDpi xmlns:a14="http://schemas.microsoft.com/office/drawing/2010/main" val="0"/>
              </a:ext>
            </a:extLst>
          </a:blip>
          <a:srcRect l="53049" t="38403" r="6706" b="40274"/>
          <a:stretch>
            <a:fillRect/>
          </a:stretch>
        </p:blipFill>
        <p:spPr bwMode="auto">
          <a:xfrm>
            <a:off x="3114675" y="3533775"/>
            <a:ext cx="31432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3" descr="Machovka_Torch.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87475" y="3590925"/>
            <a:ext cx="1165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4" descr="Anonymous_ey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3700" y="3438525"/>
            <a:ext cx="876300"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Box 15"/>
          <p:cNvSpPr txBox="1">
            <a:spLocks noChangeArrowheads="1"/>
          </p:cNvSpPr>
          <p:nvPr/>
        </p:nvSpPr>
        <p:spPr bwMode="auto">
          <a:xfrm>
            <a:off x="1317625" y="4371975"/>
            <a:ext cx="1441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Light source</a:t>
            </a:r>
          </a:p>
          <a:p>
            <a:pPr algn="ctr" eaLnBrk="1" hangingPunct="1">
              <a:spcBef>
                <a:spcPct val="0"/>
              </a:spcBef>
              <a:buClrTx/>
              <a:buFontTx/>
              <a:buNone/>
            </a:pPr>
            <a:r>
              <a:rPr lang="en-US" altLang="zh-CN" sz="1800">
                <a:ea typeface="宋体" panose="02010600030101010101" pitchFamily="2" charset="-122"/>
              </a:rPr>
              <a:t>(LED, laser)</a:t>
            </a:r>
          </a:p>
        </p:txBody>
      </p:sp>
      <p:cxnSp>
        <p:nvCxnSpPr>
          <p:cNvPr id="17" name="Straight Arrow Connector 16"/>
          <p:cNvCxnSpPr/>
          <p:nvPr/>
        </p:nvCxnSpPr>
        <p:spPr>
          <a:xfrm rot="16200000" flipV="1">
            <a:off x="1857375" y="4257675"/>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490" name="TextBox 17"/>
          <p:cNvSpPr txBox="1">
            <a:spLocks noChangeArrowheads="1"/>
          </p:cNvSpPr>
          <p:nvPr/>
        </p:nvSpPr>
        <p:spPr bwMode="auto">
          <a:xfrm>
            <a:off x="6362700" y="4533900"/>
            <a:ext cx="162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Photodetector</a:t>
            </a:r>
          </a:p>
        </p:txBody>
      </p:sp>
      <p:cxnSp>
        <p:nvCxnSpPr>
          <p:cNvPr id="19" name="Straight Arrow Connector 18"/>
          <p:cNvCxnSpPr/>
          <p:nvPr/>
        </p:nvCxnSpPr>
        <p:spPr>
          <a:xfrm rot="16200000" flipV="1">
            <a:off x="6981825" y="4391025"/>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492" name="TextBox 19"/>
          <p:cNvSpPr txBox="1">
            <a:spLocks noChangeArrowheads="1"/>
          </p:cNvSpPr>
          <p:nvPr/>
        </p:nvSpPr>
        <p:spPr bwMode="auto">
          <a:xfrm>
            <a:off x="3436938" y="4429125"/>
            <a:ext cx="2441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Light trapped by</a:t>
            </a:r>
          </a:p>
          <a:p>
            <a:pPr algn="ctr" eaLnBrk="1" hangingPunct="1">
              <a:spcBef>
                <a:spcPct val="0"/>
              </a:spcBef>
              <a:buClrTx/>
              <a:buFontTx/>
              <a:buNone/>
            </a:pPr>
            <a:r>
              <a:rPr lang="en-US" altLang="zh-CN" sz="1800">
                <a:ea typeface="宋体" panose="02010600030101010101" pitchFamily="2" charset="-122"/>
              </a:rPr>
              <a:t>total internal reflection</a:t>
            </a:r>
          </a:p>
        </p:txBody>
      </p:sp>
      <p:cxnSp>
        <p:nvCxnSpPr>
          <p:cNvPr id="21" name="Straight Arrow Connector 20"/>
          <p:cNvCxnSpPr/>
          <p:nvPr/>
        </p:nvCxnSpPr>
        <p:spPr>
          <a:xfrm rot="16200000" flipV="1">
            <a:off x="4467225" y="4286250"/>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05100" y="3829050"/>
            <a:ext cx="457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191250" y="3771900"/>
            <a:ext cx="4191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367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ea typeface="宋体" panose="02010600030101010101" pitchFamily="2" charset="-122"/>
              </a:rPr>
              <a:t>Fiber Cables (2)</a:t>
            </a:r>
            <a:endParaRPr lang="zh-CN" altLang="zh-CN">
              <a:ea typeface="宋体" panose="02010600030101010101" pitchFamily="2" charset="-122"/>
            </a:endParaRPr>
          </a:p>
        </p:txBody>
      </p:sp>
      <p:sp>
        <p:nvSpPr>
          <p:cNvPr id="22531" name="Rectangle 5"/>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000"/>
              <a:t>Computer Networks, Chapter 2 The Physical Layer</a:t>
            </a:r>
          </a:p>
        </p:txBody>
      </p:sp>
      <p:sp>
        <p:nvSpPr>
          <p:cNvPr id="22532" name="Rectangle 3"/>
          <p:cNvSpPr>
            <a:spLocks noGrp="1" noChangeArrowheads="1"/>
          </p:cNvSpPr>
          <p:nvPr>
            <p:ph idx="1"/>
          </p:nvPr>
        </p:nvSpPr>
        <p:spPr>
          <a:xfrm>
            <a:off x="914400" y="1611313"/>
            <a:ext cx="7789863" cy="4598987"/>
          </a:xfrm>
        </p:spPr>
        <p:txBody>
          <a:bodyPr/>
          <a:lstStyle/>
          <a:p>
            <a:pPr eaLnBrk="1" hangingPunct="1">
              <a:spcBef>
                <a:spcPct val="0"/>
              </a:spcBef>
              <a:buFontTx/>
              <a:buNone/>
            </a:pPr>
            <a:r>
              <a:rPr lang="en-US" altLang="zh-CN">
                <a:ea typeface="宋体" panose="02010600030101010101" pitchFamily="2" charset="-122"/>
              </a:rPr>
              <a:t>Fiber has enormous bandwidth (THz) and tiny signal loss – hence high rates over long distances</a:t>
            </a:r>
          </a:p>
        </p:txBody>
      </p:sp>
      <p:pic>
        <p:nvPicPr>
          <p:cNvPr id="225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50" y="2538413"/>
            <a:ext cx="6529388"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0512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zh-CN">
                <a:ea typeface="宋体" panose="02010600030101010101" pitchFamily="2" charset="-122"/>
              </a:rPr>
              <a:t>Fiber Cables (3)</a:t>
            </a:r>
          </a:p>
        </p:txBody>
      </p:sp>
      <p:sp>
        <p:nvSpPr>
          <p:cNvPr id="2457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4580" name="Content Placeholder 2"/>
          <p:cNvSpPr>
            <a:spLocks noGrp="1"/>
          </p:cNvSpPr>
          <p:nvPr>
            <p:ph idx="1"/>
          </p:nvPr>
        </p:nvSpPr>
        <p:spPr>
          <a:xfrm>
            <a:off x="514350" y="1333500"/>
            <a:ext cx="4933950" cy="4867275"/>
          </a:xfrm>
        </p:spPr>
        <p:txBody>
          <a:bodyPr/>
          <a:lstStyle/>
          <a:p>
            <a:r>
              <a:rPr lang="en-US" altLang="zh-CN" u="sng">
                <a:ea typeface="宋体" panose="02010600030101010101" pitchFamily="2" charset="-122"/>
              </a:rPr>
              <a:t>Single-mode</a:t>
            </a:r>
          </a:p>
          <a:p>
            <a:pPr lvl="1"/>
            <a:r>
              <a:rPr lang="en-US" altLang="zh-CN">
                <a:ea typeface="宋体" panose="02010600030101010101" pitchFamily="2" charset="-122"/>
              </a:rPr>
              <a:t>Core so narrow (10um) light can’t even bounce around</a:t>
            </a:r>
          </a:p>
          <a:p>
            <a:pPr lvl="1"/>
            <a:r>
              <a:rPr lang="en-US" altLang="zh-CN">
                <a:ea typeface="宋体" panose="02010600030101010101" pitchFamily="2" charset="-122"/>
              </a:rPr>
              <a:t>Used with lasers for long distances, e.g., 100km</a:t>
            </a:r>
          </a:p>
          <a:p>
            <a:pPr lvl="3"/>
            <a:endParaRPr lang="en-US" altLang="zh-CN">
              <a:ea typeface="宋体" panose="02010600030101010101" pitchFamily="2" charset="-122"/>
            </a:endParaRPr>
          </a:p>
          <a:p>
            <a:r>
              <a:rPr lang="en-US" altLang="zh-CN" u="sng">
                <a:ea typeface="宋体" panose="02010600030101010101" pitchFamily="2" charset="-122"/>
              </a:rPr>
              <a:t>Multi-mode</a:t>
            </a:r>
          </a:p>
          <a:p>
            <a:pPr lvl="1"/>
            <a:r>
              <a:rPr lang="en-US" altLang="zh-CN">
                <a:ea typeface="宋体" panose="02010600030101010101" pitchFamily="2" charset="-122"/>
              </a:rPr>
              <a:t>Other main type of fiber</a:t>
            </a:r>
          </a:p>
          <a:p>
            <a:pPr lvl="1"/>
            <a:r>
              <a:rPr lang="en-US" altLang="zh-CN">
                <a:ea typeface="宋体" panose="02010600030101010101" pitchFamily="2" charset="-122"/>
              </a:rPr>
              <a:t>Light can bounce (50um core)</a:t>
            </a:r>
          </a:p>
          <a:p>
            <a:pPr lvl="1"/>
            <a:r>
              <a:rPr lang="en-US" altLang="zh-CN">
                <a:ea typeface="宋体" panose="02010600030101010101" pitchFamily="2" charset="-122"/>
              </a:rPr>
              <a:t>Used with LEDs for cheaper, shorter distance links</a:t>
            </a:r>
          </a:p>
        </p:txBody>
      </p:sp>
      <p:pic>
        <p:nvPicPr>
          <p:cNvPr id="24581" name="Picture 7" descr="02-08"/>
          <p:cNvPicPr>
            <a:picLocks noChangeAspect="1" noChangeArrowheads="1"/>
          </p:cNvPicPr>
          <p:nvPr/>
        </p:nvPicPr>
        <p:blipFill>
          <a:blip r:embed="rId3" cstate="print">
            <a:extLst>
              <a:ext uri="{28A0092B-C50C-407E-A947-70E740481C1C}">
                <a14:useLocalDpi xmlns:a14="http://schemas.microsoft.com/office/drawing/2010/main" val="0"/>
              </a:ext>
            </a:extLst>
          </a:blip>
          <a:srcRect l="2292" t="3500" r="57500" b="16624"/>
          <a:stretch>
            <a:fillRect/>
          </a:stretch>
        </p:blipFill>
        <p:spPr bwMode="auto">
          <a:xfrm>
            <a:off x="5514975" y="1581150"/>
            <a:ext cx="32004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7" descr="02-08"/>
          <p:cNvPicPr>
            <a:picLocks noChangeAspect="1" noChangeArrowheads="1"/>
          </p:cNvPicPr>
          <p:nvPr/>
        </p:nvPicPr>
        <p:blipFill>
          <a:blip r:embed="rId3" cstate="print">
            <a:extLst>
              <a:ext uri="{28A0092B-C50C-407E-A947-70E740481C1C}">
                <a14:useLocalDpi xmlns:a14="http://schemas.microsoft.com/office/drawing/2010/main" val="0"/>
              </a:ext>
            </a:extLst>
          </a:blip>
          <a:srcRect l="59167" t="-1939" r="2292" b="14375"/>
          <a:stretch>
            <a:fillRect/>
          </a:stretch>
        </p:blipFill>
        <p:spPr bwMode="auto">
          <a:xfrm>
            <a:off x="5562600" y="3609975"/>
            <a:ext cx="3181350"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Box 8"/>
          <p:cNvSpPr txBox="1">
            <a:spLocks noChangeArrowheads="1"/>
          </p:cNvSpPr>
          <p:nvPr/>
        </p:nvSpPr>
        <p:spPr bwMode="auto">
          <a:xfrm>
            <a:off x="6196013" y="6000750"/>
            <a:ext cx="1876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Fibers in a cable</a:t>
            </a:r>
          </a:p>
        </p:txBody>
      </p:sp>
      <p:cxnSp>
        <p:nvCxnSpPr>
          <p:cNvPr id="10" name="Straight Arrow Connector 9"/>
          <p:cNvCxnSpPr/>
          <p:nvPr/>
        </p:nvCxnSpPr>
        <p:spPr>
          <a:xfrm rot="16200000" flipV="1">
            <a:off x="6943725" y="5857875"/>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4921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
          <p:cNvSpPr>
            <a:spLocks noGrp="1"/>
          </p:cNvSpPr>
          <p:nvPr>
            <p:ph type="title"/>
          </p:nvPr>
        </p:nvSpPr>
        <p:spPr/>
        <p:txBody>
          <a:bodyPr/>
          <a:lstStyle/>
          <a:p>
            <a:r>
              <a:rPr lang="en-US" altLang="zh-CN">
                <a:ea typeface="宋体" panose="02010600030101010101" pitchFamily="2" charset="-122"/>
              </a:rPr>
              <a:t>Propagation Modes</a:t>
            </a:r>
            <a:endParaRPr lang="zh-CN" altLang="en-US">
              <a:ea typeface="宋体" panose="02010600030101010101" pitchFamily="2" charset="-122"/>
            </a:endParaRPr>
          </a:p>
        </p:txBody>
      </p:sp>
      <p:sp>
        <p:nvSpPr>
          <p:cNvPr id="26627" name="内容占位符 5"/>
          <p:cNvSpPr>
            <a:spLocks noGrp="1"/>
          </p:cNvSpPr>
          <p:nvPr>
            <p:ph idx="1"/>
          </p:nvPr>
        </p:nvSpPr>
        <p:spPr/>
        <p:txBody>
          <a:bodyPr/>
          <a:lstStyle/>
          <a:p>
            <a:endParaRPr lang="zh-CN" altLang="en-US">
              <a:ea typeface="宋体" panose="02010600030101010101" pitchFamily="2" charset="-122"/>
            </a:endParaRPr>
          </a:p>
        </p:txBody>
      </p:sp>
      <p:sp>
        <p:nvSpPr>
          <p:cNvPr id="26628"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endParaRPr lang="en-US" altLang="zh-CN" sz="800" i="0">
              <a:ea typeface="宋体" panose="02010600030101010101" pitchFamily="2" charset="-122"/>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13" y="1223963"/>
            <a:ext cx="61531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513" y="3105150"/>
            <a:ext cx="6151562"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113" y="4937125"/>
            <a:ext cx="602456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248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txBox="1">
            <a:spLocks noChangeArrowheads="1"/>
          </p:cNvSpPr>
          <p:nvPr/>
        </p:nvSpPr>
        <p:spPr bwMode="auto">
          <a:xfrm>
            <a:off x="914400" y="1611313"/>
            <a:ext cx="7789863" cy="4598987"/>
          </a:xfrm>
          <a:prstGeom prst="rect">
            <a:avLst/>
          </a:prstGeom>
          <a:noFill/>
          <a:ln w="9525">
            <a:noFill/>
            <a:miter lim="800000"/>
            <a:headEnd/>
            <a:tailEnd/>
          </a:ln>
        </p:spPr>
        <p:txBody>
          <a:bodyPr/>
          <a:lstStyle/>
          <a:p>
            <a:pPr eaLnBrk="1" hangingPunct="1">
              <a:spcBef>
                <a:spcPts val="0"/>
              </a:spcBef>
              <a:spcAft>
                <a:spcPts val="0"/>
              </a:spcAft>
              <a:buClr>
                <a:srgbClr val="0000FF"/>
              </a:buClr>
              <a:defRPr/>
            </a:pPr>
            <a:r>
              <a:rPr lang="en-US" sz="2400" kern="0" dirty="0">
                <a:latin typeface="Arial" charset="0"/>
                <a:cs typeface="Arial" charset="0"/>
              </a:rPr>
              <a:t>Comparison of the properties of wires and fiber:</a:t>
            </a:r>
          </a:p>
        </p:txBody>
      </p:sp>
      <p:sp>
        <p:nvSpPr>
          <p:cNvPr id="27651" name="Title 1"/>
          <p:cNvSpPr>
            <a:spLocks noGrp="1"/>
          </p:cNvSpPr>
          <p:nvPr>
            <p:ph type="title"/>
          </p:nvPr>
        </p:nvSpPr>
        <p:spPr/>
        <p:txBody>
          <a:bodyPr/>
          <a:lstStyle/>
          <a:p>
            <a:r>
              <a:rPr lang="en-US" altLang="zh-CN">
                <a:ea typeface="宋体" panose="02010600030101010101" pitchFamily="2" charset="-122"/>
              </a:rPr>
              <a:t>Fiber Cables (4)</a:t>
            </a:r>
          </a:p>
        </p:txBody>
      </p:sp>
      <p:sp>
        <p:nvSpPr>
          <p:cNvPr id="27652"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graphicFrame>
        <p:nvGraphicFramePr>
          <p:cNvPr id="7" name="Content Placeholder 6"/>
          <p:cNvGraphicFramePr>
            <a:graphicFrameLocks noGrp="1"/>
          </p:cNvGraphicFramePr>
          <p:nvPr>
            <p:ph idx="1"/>
          </p:nvPr>
        </p:nvGraphicFramePr>
        <p:xfrm>
          <a:off x="1000125" y="2495550"/>
          <a:ext cx="7315200" cy="2238378"/>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373063">
                <a:tc>
                  <a:txBody>
                    <a:bodyPr/>
                    <a:lstStyle/>
                    <a:p>
                      <a:pPr algn="l"/>
                      <a:r>
                        <a:rPr lang="en-US" sz="1800" dirty="0">
                          <a:ln>
                            <a:noFill/>
                          </a:ln>
                          <a:solidFill>
                            <a:schemeClr val="tx1"/>
                          </a:solidFill>
                          <a:latin typeface="Arial" pitchFamily="34" charset="0"/>
                          <a:cs typeface="Arial" pitchFamily="34" charset="0"/>
                        </a:rPr>
                        <a:t>Property</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Wires</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Fiber</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3063">
                <a:tc>
                  <a:txBody>
                    <a:bodyPr/>
                    <a:lstStyle/>
                    <a:p>
                      <a:pPr algn="l"/>
                      <a:r>
                        <a:rPr lang="en-US" sz="1800" dirty="0">
                          <a:ln>
                            <a:noFill/>
                          </a:ln>
                          <a:solidFill>
                            <a:schemeClr val="tx1"/>
                          </a:solidFill>
                          <a:latin typeface="Arial" pitchFamily="34" charset="0"/>
                          <a:cs typeface="Arial" pitchFamily="34" charset="0"/>
                        </a:rPr>
                        <a:t>Distance</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Short</a:t>
                      </a:r>
                      <a:r>
                        <a:rPr lang="en-US" sz="1800" baseline="0" dirty="0">
                          <a:ln>
                            <a:noFill/>
                          </a:ln>
                          <a:solidFill>
                            <a:schemeClr val="tx1"/>
                          </a:solidFill>
                          <a:latin typeface="Arial" pitchFamily="34" charset="0"/>
                          <a:cs typeface="Arial" pitchFamily="34" charset="0"/>
                        </a:rPr>
                        <a:t> (100s of m)</a:t>
                      </a:r>
                      <a:endParaRPr lang="en-US" sz="1800" dirty="0">
                        <a:ln>
                          <a:noFill/>
                        </a:ln>
                        <a:solidFill>
                          <a:schemeClr val="tx1"/>
                        </a:solidFill>
                        <a:latin typeface="Arial" pitchFamily="34" charset="0"/>
                        <a:cs typeface="Arial" pitchFamily="34" charset="0"/>
                      </a:endParaRP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Long (tens</a:t>
                      </a:r>
                      <a:r>
                        <a:rPr lang="en-US" sz="1800" baseline="0" dirty="0">
                          <a:ln>
                            <a:noFill/>
                          </a:ln>
                          <a:solidFill>
                            <a:schemeClr val="tx1"/>
                          </a:solidFill>
                          <a:latin typeface="Arial" pitchFamily="34" charset="0"/>
                          <a:cs typeface="Arial" pitchFamily="34" charset="0"/>
                        </a:rPr>
                        <a:t> of km)</a:t>
                      </a:r>
                      <a:endParaRPr lang="en-US" sz="1800" dirty="0">
                        <a:ln>
                          <a:noFill/>
                        </a:ln>
                        <a:solidFill>
                          <a:schemeClr val="tx1"/>
                        </a:solidFill>
                        <a:latin typeface="Arial" pitchFamily="34" charset="0"/>
                        <a:cs typeface="Arial" pitchFamily="34" charset="0"/>
                      </a:endParaRP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3063">
                <a:tc>
                  <a:txBody>
                    <a:bodyPr/>
                    <a:lstStyle/>
                    <a:p>
                      <a:pPr algn="l"/>
                      <a:r>
                        <a:rPr lang="en-US" sz="1800" dirty="0">
                          <a:ln>
                            <a:noFill/>
                          </a:ln>
                          <a:solidFill>
                            <a:schemeClr val="tx1"/>
                          </a:solidFill>
                          <a:latin typeface="Arial" pitchFamily="34" charset="0"/>
                          <a:cs typeface="Arial" pitchFamily="34" charset="0"/>
                        </a:rPr>
                        <a:t>Bandwidth</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Moderate</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Very High</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3063">
                <a:tc>
                  <a:txBody>
                    <a:bodyPr/>
                    <a:lstStyle/>
                    <a:p>
                      <a:pPr algn="l"/>
                      <a:r>
                        <a:rPr lang="en-US" sz="1800" dirty="0">
                          <a:ln>
                            <a:noFill/>
                          </a:ln>
                          <a:solidFill>
                            <a:schemeClr val="tx1"/>
                          </a:solidFill>
                          <a:latin typeface="Arial" pitchFamily="34" charset="0"/>
                          <a:cs typeface="Arial" pitchFamily="34" charset="0"/>
                        </a:rPr>
                        <a:t>Cost</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Inexpensive </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Less</a:t>
                      </a:r>
                      <a:r>
                        <a:rPr lang="en-US" sz="1800" baseline="0" dirty="0">
                          <a:ln>
                            <a:noFill/>
                          </a:ln>
                          <a:solidFill>
                            <a:schemeClr val="tx1"/>
                          </a:solidFill>
                          <a:latin typeface="Arial" pitchFamily="34" charset="0"/>
                          <a:cs typeface="Arial" pitchFamily="34" charset="0"/>
                        </a:rPr>
                        <a:t> cheap</a:t>
                      </a:r>
                      <a:endParaRPr lang="en-US" sz="1800" dirty="0">
                        <a:ln>
                          <a:noFill/>
                        </a:ln>
                        <a:solidFill>
                          <a:schemeClr val="tx1"/>
                        </a:solidFill>
                        <a:latin typeface="Arial" pitchFamily="34" charset="0"/>
                        <a:cs typeface="Arial" pitchFamily="34" charset="0"/>
                      </a:endParaRP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3063">
                <a:tc>
                  <a:txBody>
                    <a:bodyPr/>
                    <a:lstStyle/>
                    <a:p>
                      <a:pPr algn="l"/>
                      <a:r>
                        <a:rPr lang="en-US" sz="1800" dirty="0">
                          <a:ln>
                            <a:noFill/>
                          </a:ln>
                          <a:solidFill>
                            <a:schemeClr val="tx1"/>
                          </a:solidFill>
                          <a:latin typeface="Arial" pitchFamily="34" charset="0"/>
                          <a:cs typeface="Arial" pitchFamily="34" charset="0"/>
                        </a:rPr>
                        <a:t>Convenience</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Easy to</a:t>
                      </a:r>
                      <a:r>
                        <a:rPr lang="en-US" sz="1800" baseline="0" dirty="0">
                          <a:ln>
                            <a:noFill/>
                          </a:ln>
                          <a:solidFill>
                            <a:schemeClr val="tx1"/>
                          </a:solidFill>
                          <a:latin typeface="Arial" pitchFamily="34" charset="0"/>
                          <a:cs typeface="Arial" pitchFamily="34" charset="0"/>
                        </a:rPr>
                        <a:t> use</a:t>
                      </a:r>
                      <a:endParaRPr lang="en-US" sz="1800" dirty="0">
                        <a:ln>
                          <a:noFill/>
                        </a:ln>
                        <a:solidFill>
                          <a:schemeClr val="tx1"/>
                        </a:solidFill>
                        <a:latin typeface="Arial" pitchFamily="34" charset="0"/>
                        <a:cs typeface="Arial" pitchFamily="34" charset="0"/>
                      </a:endParaRP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Less</a:t>
                      </a:r>
                      <a:r>
                        <a:rPr lang="en-US" sz="1800" baseline="0" dirty="0">
                          <a:ln>
                            <a:noFill/>
                          </a:ln>
                          <a:solidFill>
                            <a:schemeClr val="tx1"/>
                          </a:solidFill>
                          <a:latin typeface="Arial" pitchFamily="34" charset="0"/>
                          <a:cs typeface="Arial" pitchFamily="34" charset="0"/>
                        </a:rPr>
                        <a:t> easy</a:t>
                      </a:r>
                      <a:endParaRPr lang="en-US" sz="1800" dirty="0">
                        <a:ln>
                          <a:noFill/>
                        </a:ln>
                        <a:solidFill>
                          <a:schemeClr val="tx1"/>
                        </a:solidFill>
                        <a:latin typeface="Arial" pitchFamily="34" charset="0"/>
                        <a:cs typeface="Arial" pitchFamily="34" charset="0"/>
                      </a:endParaRP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73063">
                <a:tc>
                  <a:txBody>
                    <a:bodyPr/>
                    <a:lstStyle/>
                    <a:p>
                      <a:pPr algn="l"/>
                      <a:r>
                        <a:rPr lang="en-US" sz="1800" dirty="0">
                          <a:ln>
                            <a:noFill/>
                          </a:ln>
                          <a:solidFill>
                            <a:schemeClr val="tx1"/>
                          </a:solidFill>
                          <a:latin typeface="Arial" pitchFamily="34" charset="0"/>
                          <a:cs typeface="Arial" pitchFamily="34" charset="0"/>
                        </a:rPr>
                        <a:t>Security</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Easy to tap</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Hard to tap</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65028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7"/>
          <p:cNvSpPr>
            <a:spLocks noGrp="1"/>
          </p:cNvSpPr>
          <p:nvPr>
            <p:ph type="title"/>
          </p:nvPr>
        </p:nvSpPr>
        <p:spPr/>
        <p:txBody>
          <a:bodyPr/>
          <a:lstStyle/>
          <a:p>
            <a:r>
              <a:rPr lang="en-US" altLang="zh-CN">
                <a:ea typeface="宋体" panose="02010600030101010101" pitchFamily="2" charset="-122"/>
              </a:rPr>
              <a:t>Fiber-optic cable connector</a:t>
            </a:r>
            <a:endParaRPr lang="zh-CN" altLang="en-US">
              <a:ea typeface="宋体" panose="02010600030101010101" pitchFamily="2" charset="-122"/>
            </a:endParaRPr>
          </a:p>
        </p:txBody>
      </p:sp>
      <p:sp>
        <p:nvSpPr>
          <p:cNvPr id="29699" name="内容占位符 8"/>
          <p:cNvSpPr>
            <a:spLocks noGrp="1"/>
          </p:cNvSpPr>
          <p:nvPr>
            <p:ph idx="1"/>
          </p:nvPr>
        </p:nvSpPr>
        <p:spPr/>
        <p:txBody>
          <a:bodyPr/>
          <a:lstStyle/>
          <a:p>
            <a:endParaRPr lang="zh-CN" altLang="en-US">
              <a:ea typeface="宋体" panose="02010600030101010101" pitchFamily="2" charset="-122"/>
            </a:endParaRPr>
          </a:p>
        </p:txBody>
      </p:sp>
      <p:sp>
        <p:nvSpPr>
          <p:cNvPr id="29700"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endParaRPr lang="en-US" altLang="zh-CN" sz="800" i="0">
              <a:ea typeface="宋体" panose="02010600030101010101" pitchFamily="2" charset="-122"/>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38" y="1166813"/>
            <a:ext cx="3152775" cy="140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275" y="2932113"/>
            <a:ext cx="33813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38" y="4519613"/>
            <a:ext cx="3508375"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4745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a:ea typeface="宋体" panose="02010600030101010101" pitchFamily="2" charset="-122"/>
              </a:rPr>
              <a:t>Information Wave Carried</a:t>
            </a:r>
            <a:endParaRPr lang="zh-CN" altLang="en-US">
              <a:ea typeface="宋体" panose="02010600030101010101" pitchFamily="2" charset="-122"/>
            </a:endParaRPr>
          </a:p>
        </p:txBody>
      </p:sp>
      <p:sp>
        <p:nvSpPr>
          <p:cNvPr id="30723" name="内容占位符 2"/>
          <p:cNvSpPr>
            <a:spLocks noGrp="1"/>
          </p:cNvSpPr>
          <p:nvPr>
            <p:ph idx="1"/>
          </p:nvPr>
        </p:nvSpPr>
        <p:spPr/>
        <p:txBody>
          <a:bodyPr/>
          <a:lstStyle/>
          <a:p>
            <a:pPr>
              <a:lnSpc>
                <a:spcPct val="110000"/>
              </a:lnSpc>
            </a:pPr>
            <a:r>
              <a:rPr lang="en-US" altLang="zh-CN" sz="2800">
                <a:ea typeface="宋体" panose="02010600030101010101" pitchFamily="2" charset="-122"/>
              </a:rPr>
              <a:t>Frequency and wave length </a:t>
            </a:r>
            <a:r>
              <a:rPr lang="en-US" altLang="zh-CN" sz="2800" b="1">
                <a:latin typeface="Monotype Corsiva" panose="03010101010201010101" pitchFamily="66" charset="0"/>
                <a:ea typeface="宋体" panose="02010600030101010101" pitchFamily="2" charset="-122"/>
              </a:rPr>
              <a:t>λf = c</a:t>
            </a:r>
            <a:r>
              <a:rPr lang="zh-CN" altLang="en-US" sz="2800" b="1">
                <a:latin typeface="Monotype Corsiva" panose="03010101010201010101" pitchFamily="66" charset="0"/>
                <a:ea typeface="宋体" panose="02010600030101010101" pitchFamily="2" charset="-122"/>
              </a:rPr>
              <a:t>（</a:t>
            </a:r>
            <a:r>
              <a:rPr lang="en-US" altLang="zh-CN" sz="2800" b="1">
                <a:latin typeface="Monotype Corsiva" panose="03010101010201010101" pitchFamily="66" charset="0"/>
                <a:ea typeface="宋体" panose="02010600030101010101" pitchFamily="2" charset="-122"/>
              </a:rPr>
              <a:t>3</a:t>
            </a:r>
            <a:r>
              <a:rPr lang="en-US" altLang="zh-CN" sz="2800">
                <a:ea typeface="宋体" panose="02010600030101010101" pitchFamily="2" charset="-122"/>
              </a:rPr>
              <a:t>x</a:t>
            </a:r>
            <a:r>
              <a:rPr lang="en-US" altLang="zh-CN" sz="2800" b="1">
                <a:latin typeface="Monotype Corsiva" panose="03010101010201010101" pitchFamily="66" charset="0"/>
                <a:ea typeface="宋体" panose="02010600030101010101" pitchFamily="2" charset="-122"/>
              </a:rPr>
              <a:t>10</a:t>
            </a:r>
            <a:r>
              <a:rPr lang="en-US" altLang="zh-CN" sz="2800" b="1" baseline="30000">
                <a:latin typeface="Monotype Corsiva" panose="03010101010201010101" pitchFamily="66" charset="0"/>
                <a:ea typeface="宋体" panose="02010600030101010101" pitchFamily="2" charset="-122"/>
              </a:rPr>
              <a:t>8 </a:t>
            </a:r>
            <a:r>
              <a:rPr lang="en-US" altLang="zh-CN" sz="2800" b="1">
                <a:latin typeface="Monotype Corsiva" panose="03010101010201010101" pitchFamily="66" charset="0"/>
                <a:ea typeface="宋体" panose="02010600030101010101" pitchFamily="2" charset="-122"/>
              </a:rPr>
              <a:t>m/s</a:t>
            </a:r>
            <a:r>
              <a:rPr lang="zh-CN" altLang="en-US" sz="2800" b="1">
                <a:latin typeface="Monotype Corsiva" panose="03010101010201010101" pitchFamily="66" charset="0"/>
                <a:ea typeface="宋体" panose="02010600030101010101" pitchFamily="2" charset="-122"/>
              </a:rPr>
              <a:t>）</a:t>
            </a:r>
          </a:p>
          <a:p>
            <a:pPr algn="ctr">
              <a:lnSpc>
                <a:spcPct val="110000"/>
              </a:lnSpc>
            </a:pPr>
            <a:r>
              <a:rPr lang="el-GR" altLang="zh-CN" sz="2800" b="1">
                <a:latin typeface="Monotype Corsiva" panose="03010101010201010101" pitchFamily="66" charset="0"/>
              </a:rPr>
              <a:t>Δ</a:t>
            </a:r>
            <a:r>
              <a:rPr lang="en-US" altLang="zh-CN" sz="2800" b="1">
                <a:latin typeface="Monotype Corsiva" panose="03010101010201010101" pitchFamily="66" charset="0"/>
                <a:ea typeface="宋体" panose="02010600030101010101" pitchFamily="2" charset="-122"/>
              </a:rPr>
              <a:t>f = c </a:t>
            </a:r>
            <a:r>
              <a:rPr lang="el-GR" altLang="zh-CN" sz="2800" b="1">
                <a:latin typeface="Monotype Corsiva" panose="03010101010201010101" pitchFamily="66" charset="0"/>
              </a:rPr>
              <a:t>Δ</a:t>
            </a:r>
            <a:r>
              <a:rPr lang="en-US" altLang="zh-CN" sz="2800" b="1">
                <a:latin typeface="Monotype Corsiva" panose="03010101010201010101" pitchFamily="66" charset="0"/>
                <a:ea typeface="宋体" panose="02010600030101010101" pitchFamily="2" charset="-122"/>
              </a:rPr>
              <a:t>λ/ λ</a:t>
            </a:r>
            <a:r>
              <a:rPr lang="en-US" altLang="zh-CN" sz="2800" b="1" baseline="30000">
                <a:latin typeface="Monotype Corsiva" panose="03010101010201010101" pitchFamily="66" charset="0"/>
                <a:ea typeface="宋体" panose="02010600030101010101" pitchFamily="2" charset="-122"/>
              </a:rPr>
              <a:t>2</a:t>
            </a:r>
          </a:p>
          <a:p>
            <a:pPr>
              <a:lnSpc>
                <a:spcPct val="110000"/>
              </a:lnSpc>
            </a:pPr>
            <a:r>
              <a:rPr lang="en-US" altLang="zh-CN">
                <a:solidFill>
                  <a:srgbClr val="0000CC"/>
                </a:solidFill>
                <a:ea typeface="宋体" panose="02010600030101010101" pitchFamily="2" charset="-122"/>
              </a:rPr>
              <a:t>Example</a:t>
            </a:r>
            <a:r>
              <a:rPr lang="en-US" altLang="zh-CN">
                <a:ea typeface="宋体" panose="02010600030101010101" pitchFamily="2" charset="-122"/>
              </a:rPr>
              <a:t>: It is desired to send a sequence of computer screen images over an optical fiber. The screen is 1024x768 pixels, each pixel being 24 bits. There are 60 screen images per second. How much bandwidth is needed, and how many microns of wavelength  are needed for this band at 1.3 microns?</a:t>
            </a:r>
            <a:endParaRPr lang="zh-CN" altLang="en-US">
              <a:ea typeface="宋体" panose="02010600030101010101" pitchFamily="2" charset="-122"/>
            </a:endParaRPr>
          </a:p>
        </p:txBody>
      </p:sp>
      <p:sp>
        <p:nvSpPr>
          <p:cNvPr id="3072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Tree>
    <p:extLst>
      <p:ext uri="{BB962C8B-B14F-4D97-AF65-F5344CB8AC3E}">
        <p14:creationId xmlns:p14="http://schemas.microsoft.com/office/powerpoint/2010/main" val="2545086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a:latin typeface="Calibri" panose="020F0502020204030204" pitchFamily="34" charset="0"/>
                <a:ea typeface="宋体" panose="02010600030101010101" pitchFamily="2" charset="-122"/>
              </a:rPr>
              <a:t>Analog and Digital Signals</a:t>
            </a:r>
            <a:endParaRPr lang="zh-CN" altLang="en-US">
              <a:ea typeface="宋体" panose="02010600030101010101" pitchFamily="2" charset="-122"/>
            </a:endParaRPr>
          </a:p>
        </p:txBody>
      </p:sp>
      <p:sp>
        <p:nvSpPr>
          <p:cNvPr id="11267" name="内容占位符 2"/>
          <p:cNvSpPr>
            <a:spLocks noGrp="1"/>
          </p:cNvSpPr>
          <p:nvPr>
            <p:ph idx="1"/>
          </p:nvPr>
        </p:nvSpPr>
        <p:spPr>
          <a:xfrm>
            <a:off x="914400" y="1611313"/>
            <a:ext cx="7789863" cy="4598987"/>
          </a:xfrm>
        </p:spPr>
        <p:txBody>
          <a:bodyPr/>
          <a:lstStyle/>
          <a:p>
            <a:pPr marL="342900" indent="-342900">
              <a:buFont typeface="Arial" pitchFamily="34" charset="0"/>
              <a:buChar char="•"/>
            </a:pPr>
            <a:r>
              <a:rPr lang="en-US" altLang="zh-CN">
                <a:latin typeface="Calibri" panose="020F0502020204030204" pitchFamily="34" charset="0"/>
                <a:ea typeface="宋体" panose="02010600030101010101" pitchFamily="2" charset="-122"/>
              </a:rPr>
              <a:t>An analog signal has </a:t>
            </a:r>
            <a:r>
              <a:rPr lang="en-US" altLang="zh-CN" b="1" i="1">
                <a:solidFill>
                  <a:srgbClr val="0000FF"/>
                </a:solidFill>
                <a:latin typeface="Calibri" panose="020F0502020204030204" pitchFamily="34" charset="0"/>
                <a:ea typeface="宋体" panose="02010600030101010101" pitchFamily="2" charset="-122"/>
              </a:rPr>
              <a:t>infinitely</a:t>
            </a:r>
            <a:r>
              <a:rPr lang="en-US" altLang="zh-CN">
                <a:latin typeface="Calibri" panose="020F0502020204030204" pitchFamily="34" charset="0"/>
                <a:ea typeface="宋体" panose="02010600030101010101" pitchFamily="2" charset="-122"/>
              </a:rPr>
              <a:t> many levels of intensity over a period of time. </a:t>
            </a:r>
          </a:p>
          <a:p>
            <a:pPr marL="342900" indent="-342900">
              <a:buFont typeface="Arial" pitchFamily="34" charset="0"/>
              <a:buChar char="•"/>
            </a:pPr>
            <a:r>
              <a:rPr lang="en-US" altLang="zh-CN">
                <a:latin typeface="Calibri" panose="020F0502020204030204" pitchFamily="34" charset="0"/>
                <a:ea typeface="宋体" panose="02010600030101010101" pitchFamily="2" charset="-122"/>
              </a:rPr>
              <a:t>A digital signal can have only a </a:t>
            </a:r>
            <a:r>
              <a:rPr lang="en-US" altLang="zh-CN" b="1" i="1">
                <a:solidFill>
                  <a:srgbClr val="0000FF"/>
                </a:solidFill>
                <a:latin typeface="Calibri" panose="020F0502020204030204" pitchFamily="34" charset="0"/>
                <a:ea typeface="宋体" panose="02010600030101010101" pitchFamily="2" charset="-122"/>
              </a:rPr>
              <a:t>limited</a:t>
            </a:r>
            <a:r>
              <a:rPr lang="en-US" altLang="zh-CN">
                <a:latin typeface="Calibri" panose="020F0502020204030204" pitchFamily="34" charset="0"/>
                <a:ea typeface="宋体" panose="02010600030101010101" pitchFamily="2" charset="-122"/>
              </a:rPr>
              <a:t> number of defined values. </a:t>
            </a:r>
            <a:endParaRPr lang="zh-CN" altLang="en-US">
              <a:ea typeface="宋体" panose="02010600030101010101" pitchFamily="2" charset="-122"/>
            </a:endParaRPr>
          </a:p>
        </p:txBody>
      </p:sp>
      <p:sp>
        <p:nvSpPr>
          <p:cNvPr id="1126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3586163"/>
            <a:ext cx="3679825"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5613" y="3590925"/>
            <a:ext cx="4438650"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388" y="4416425"/>
            <a:ext cx="23304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7913" y="3976688"/>
            <a:ext cx="2840037"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3742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endParaRPr lang="zh-CN" altLang="en-US">
              <a:ea typeface="宋体" panose="02010600030101010101" pitchFamily="2" charset="-122"/>
            </a:endParaRPr>
          </a:p>
        </p:txBody>
      </p:sp>
      <p:sp>
        <p:nvSpPr>
          <p:cNvPr id="31747" name="内容占位符 2"/>
          <p:cNvSpPr>
            <a:spLocks noGrp="1"/>
          </p:cNvSpPr>
          <p:nvPr>
            <p:ph idx="1"/>
          </p:nvPr>
        </p:nvSpPr>
        <p:spPr/>
        <p:txBody>
          <a:bodyPr/>
          <a:lstStyle/>
          <a:p>
            <a:pPr>
              <a:lnSpc>
                <a:spcPct val="110000"/>
              </a:lnSpc>
            </a:pPr>
            <a:r>
              <a:rPr lang="en-US" altLang="zh-CN">
                <a:ea typeface="宋体" panose="02010600030101010101" pitchFamily="2" charset="-122"/>
              </a:rPr>
              <a:t>Solution:</a:t>
            </a:r>
          </a:p>
          <a:p>
            <a:pPr>
              <a:lnSpc>
                <a:spcPct val="110000"/>
              </a:lnSpc>
            </a:pPr>
            <a:r>
              <a:rPr lang="en-US" altLang="zh-CN">
                <a:solidFill>
                  <a:srgbClr val="000099"/>
                </a:solidFill>
                <a:ea typeface="宋体" panose="02010600030101010101" pitchFamily="2" charset="-122"/>
              </a:rPr>
              <a:t>(1)</a:t>
            </a:r>
            <a:r>
              <a:rPr lang="en-US" altLang="zh-CN">
                <a:ea typeface="宋体" panose="02010600030101010101" pitchFamily="2" charset="-122"/>
              </a:rPr>
              <a:t> The data rate is 1024 ×768 ×24 ×60 bps, which is 1080 Mbps. </a:t>
            </a:r>
          </a:p>
          <a:p>
            <a:pPr>
              <a:lnSpc>
                <a:spcPct val="110000"/>
              </a:lnSpc>
            </a:pPr>
            <a:r>
              <a:rPr lang="en-US" altLang="zh-CN">
                <a:solidFill>
                  <a:srgbClr val="000099"/>
                </a:solidFill>
                <a:ea typeface="宋体" panose="02010600030101010101" pitchFamily="2" charset="-122"/>
              </a:rPr>
              <a:t>(2)</a:t>
            </a:r>
            <a:r>
              <a:rPr lang="en-US" altLang="zh-CN">
                <a:ea typeface="宋体" panose="02010600030101010101" pitchFamily="2" charset="-122"/>
              </a:rPr>
              <a:t> For simplicity, let us assume 1 bps per Hz. </a:t>
            </a:r>
          </a:p>
          <a:p>
            <a:pPr>
              <a:lnSpc>
                <a:spcPct val="110000"/>
              </a:lnSpc>
            </a:pPr>
            <a:r>
              <a:rPr lang="en-US" altLang="zh-CN">
                <a:ea typeface="宋体" panose="02010600030101010101" pitchFamily="2" charset="-122"/>
              </a:rPr>
              <a:t>we  get </a:t>
            </a:r>
            <a:r>
              <a:rPr lang="el-GR" altLang="zh-CN" b="1">
                <a:latin typeface="Monotype Corsiva" panose="03010101010201010101" pitchFamily="66" charset="0"/>
              </a:rPr>
              <a:t>Δ </a:t>
            </a:r>
            <a:r>
              <a:rPr lang="en-US" altLang="zh-CN" b="1">
                <a:latin typeface="Monotype Corsiva" panose="03010101010201010101" pitchFamily="66" charset="0"/>
                <a:ea typeface="宋体" panose="02010600030101010101" pitchFamily="2" charset="-122"/>
              </a:rPr>
              <a:t>λ =λ</a:t>
            </a:r>
            <a:r>
              <a:rPr lang="en-US" altLang="zh-CN" b="1" baseline="30000">
                <a:latin typeface="Monotype Corsiva" panose="03010101010201010101" pitchFamily="66" charset="0"/>
                <a:ea typeface="宋体" panose="02010600030101010101" pitchFamily="2" charset="-122"/>
              </a:rPr>
              <a:t>2 </a:t>
            </a:r>
            <a:r>
              <a:rPr lang="el-GR" altLang="zh-CN" b="1">
                <a:latin typeface="Monotype Corsiva" panose="03010101010201010101" pitchFamily="66" charset="0"/>
              </a:rPr>
              <a:t>Δ </a:t>
            </a:r>
            <a:r>
              <a:rPr lang="en-US" altLang="zh-CN" b="1">
                <a:latin typeface="Monotype Corsiva" panose="03010101010201010101" pitchFamily="66" charset="0"/>
                <a:ea typeface="宋体" panose="02010600030101010101" pitchFamily="2" charset="-122"/>
              </a:rPr>
              <a:t>f /c</a:t>
            </a:r>
            <a:r>
              <a:rPr lang="en-US" altLang="zh-CN">
                <a:ea typeface="宋体" panose="02010600030101010101" pitchFamily="2" charset="-122"/>
              </a:rPr>
              <a:t>. We have </a:t>
            </a:r>
            <a:r>
              <a:rPr lang="el-GR" altLang="zh-CN" b="1">
                <a:latin typeface="Monotype Corsiva" panose="03010101010201010101" pitchFamily="66" charset="0"/>
              </a:rPr>
              <a:t>Δ </a:t>
            </a:r>
            <a:r>
              <a:rPr lang="en-US" altLang="zh-CN" b="1">
                <a:latin typeface="Monotype Corsiva" panose="03010101010201010101" pitchFamily="66" charset="0"/>
                <a:ea typeface="宋体" panose="02010600030101010101" pitchFamily="2" charset="-122"/>
              </a:rPr>
              <a:t>f = 1.08 ×10 </a:t>
            </a:r>
            <a:r>
              <a:rPr lang="en-US" altLang="zh-CN" b="1" baseline="30000">
                <a:latin typeface="Monotype Corsiva" panose="03010101010201010101" pitchFamily="66" charset="0"/>
                <a:ea typeface="宋体" panose="02010600030101010101" pitchFamily="2" charset="-122"/>
              </a:rPr>
              <a:t>9</a:t>
            </a:r>
            <a:r>
              <a:rPr lang="en-US" altLang="zh-CN">
                <a:ea typeface="宋体" panose="02010600030101010101" pitchFamily="2" charset="-122"/>
              </a:rPr>
              <a:t> , so </a:t>
            </a:r>
            <a:r>
              <a:rPr lang="el-GR" altLang="zh-CN" b="1">
                <a:latin typeface="Monotype Corsiva" panose="03010101010201010101" pitchFamily="66" charset="0"/>
              </a:rPr>
              <a:t>Δ </a:t>
            </a:r>
            <a:r>
              <a:rPr lang="en-US" altLang="zh-CN" b="1">
                <a:latin typeface="Monotype Corsiva" panose="03010101010201010101" pitchFamily="66" charset="0"/>
                <a:ea typeface="宋体" panose="02010600030101010101" pitchFamily="2" charset="-122"/>
              </a:rPr>
              <a:t>λ =6.08 ×10 </a:t>
            </a:r>
            <a:r>
              <a:rPr lang="en-US" altLang="zh-CN" b="1" baseline="30000">
                <a:latin typeface="Monotype Corsiva" panose="03010101010201010101" pitchFamily="66" charset="0"/>
                <a:ea typeface="宋体" panose="02010600030101010101" pitchFamily="2" charset="-122"/>
              </a:rPr>
              <a:t>-10</a:t>
            </a:r>
            <a:r>
              <a:rPr lang="en-US" altLang="zh-CN">
                <a:ea typeface="宋体" panose="02010600030101010101" pitchFamily="2" charset="-122"/>
              </a:rPr>
              <a:t> microns. The range of wavelengths used is very short.</a:t>
            </a:r>
            <a:endParaRPr lang="el-GR" altLang="zh-CN"/>
          </a:p>
          <a:p>
            <a:endParaRPr lang="zh-CN" altLang="en-US">
              <a:ea typeface="宋体" panose="02010600030101010101" pitchFamily="2" charset="-122"/>
            </a:endParaRPr>
          </a:p>
        </p:txBody>
      </p:sp>
      <p:sp>
        <p:nvSpPr>
          <p:cNvPr id="31748"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Tree>
    <p:extLst>
      <p:ext uri="{BB962C8B-B14F-4D97-AF65-F5344CB8AC3E}">
        <p14:creationId xmlns:p14="http://schemas.microsoft.com/office/powerpoint/2010/main" val="3951271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a:ea typeface="宋体" panose="02010600030101010101" pitchFamily="2" charset="-122"/>
              </a:rPr>
              <a:t>Wireless Transmission</a:t>
            </a:r>
          </a:p>
        </p:txBody>
      </p:sp>
      <p:sp>
        <p:nvSpPr>
          <p:cNvPr id="3277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2772" name="Rectangle 3"/>
          <p:cNvSpPr>
            <a:spLocks noGrp="1" noChangeArrowheads="1"/>
          </p:cNvSpPr>
          <p:nvPr>
            <p:ph idx="1"/>
          </p:nvPr>
        </p:nvSpPr>
        <p:spPr>
          <a:xfrm>
            <a:off x="1381125" y="1990725"/>
            <a:ext cx="7315200" cy="4019550"/>
          </a:xfrm>
        </p:spPr>
        <p:txBody>
          <a:bodyPr/>
          <a:lstStyle/>
          <a:p>
            <a:pPr lvl="1"/>
            <a:r>
              <a:rPr lang="en-US" altLang="zh-CN">
                <a:ea typeface="宋体" panose="02010600030101010101" pitchFamily="2" charset="-122"/>
              </a:rPr>
              <a:t>Electromagnetic Spectrum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Radio Transmission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Microwave Transmission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Light Transmission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Wireless vs. Wires/Fiber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buFont typeface="Arial" panose="020B0604020202020204" pitchFamily="34" charset="0"/>
              <a:buNone/>
            </a:pPr>
            <a:endParaRPr lang="en-US" altLang="zh-CN">
              <a:ea typeface="宋体" panose="02010600030101010101" pitchFamily="2" charset="-122"/>
            </a:endParaRPr>
          </a:p>
        </p:txBody>
      </p:sp>
    </p:spTree>
    <p:extLst>
      <p:ext uri="{BB962C8B-B14F-4D97-AF65-F5344CB8AC3E}">
        <p14:creationId xmlns:p14="http://schemas.microsoft.com/office/powerpoint/2010/main" val="3280131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a:ea typeface="宋体" panose="02010600030101010101" pitchFamily="2" charset="-122"/>
              </a:rPr>
              <a:t>Electromagnetic Spectrum (1)</a:t>
            </a:r>
          </a:p>
        </p:txBody>
      </p:sp>
      <p:sp>
        <p:nvSpPr>
          <p:cNvPr id="3379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3796" name="Rectangle 3"/>
          <p:cNvSpPr>
            <a:spLocks noGrp="1" noChangeArrowheads="1"/>
          </p:cNvSpPr>
          <p:nvPr>
            <p:ph idx="1"/>
          </p:nvPr>
        </p:nvSpPr>
        <p:spPr>
          <a:xfrm>
            <a:off x="990600" y="1392238"/>
            <a:ext cx="7789863" cy="4598987"/>
          </a:xfrm>
        </p:spPr>
        <p:txBody>
          <a:bodyPr/>
          <a:lstStyle/>
          <a:p>
            <a:r>
              <a:rPr lang="en-US" altLang="zh-CN">
                <a:ea typeface="宋体" panose="02010600030101010101" pitchFamily="2" charset="-122"/>
              </a:rPr>
              <a:t>Different bands have different uses:</a:t>
            </a:r>
          </a:p>
          <a:p>
            <a:pPr lvl="2"/>
            <a:r>
              <a:rPr lang="en-US" altLang="zh-CN">
                <a:ea typeface="宋体" panose="02010600030101010101" pitchFamily="2" charset="-122"/>
              </a:rPr>
              <a:t>Radio: wide-area broadcast; Infrared/Light: line-of-sight </a:t>
            </a:r>
          </a:p>
          <a:p>
            <a:pPr lvl="2"/>
            <a:r>
              <a:rPr lang="en-US" altLang="zh-CN">
                <a:ea typeface="宋体" panose="02010600030101010101" pitchFamily="2" charset="-122"/>
              </a:rPr>
              <a:t>Microwave: LANs and 3G/4G; </a:t>
            </a:r>
          </a:p>
          <a:p>
            <a:endParaRPr lang="en-US" altLang="zh-CN">
              <a:ea typeface="宋体" panose="02010600030101010101" pitchFamily="2" charset="-122"/>
            </a:endParaRPr>
          </a:p>
        </p:txBody>
      </p:sp>
      <p:grpSp>
        <p:nvGrpSpPr>
          <p:cNvPr id="33797" name="Group 14"/>
          <p:cNvGrpSpPr>
            <a:grpSpLocks/>
          </p:cNvGrpSpPr>
          <p:nvPr/>
        </p:nvGrpSpPr>
        <p:grpSpPr bwMode="auto">
          <a:xfrm>
            <a:off x="1414463" y="2906713"/>
            <a:ext cx="6048375" cy="3408362"/>
            <a:chOff x="1452562" y="2926321"/>
            <a:chExt cx="6048375" cy="3407536"/>
          </a:xfrm>
        </p:grpSpPr>
        <p:pic>
          <p:nvPicPr>
            <p:cNvPr id="338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2" y="2926321"/>
              <a:ext cx="6048375" cy="340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3590924" y="3200891"/>
              <a:ext cx="733425" cy="409476"/>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100" dirty="0">
                  <a:solidFill>
                    <a:schemeClr val="tx1"/>
                  </a:solidFill>
                </a:rPr>
                <a:t>Microwave</a:t>
              </a:r>
            </a:p>
          </p:txBody>
        </p:sp>
      </p:grpSp>
      <p:cxnSp>
        <p:nvCxnSpPr>
          <p:cNvPr id="18" name="Straight Arrow Connector 17"/>
          <p:cNvCxnSpPr/>
          <p:nvPr/>
        </p:nvCxnSpPr>
        <p:spPr bwMode="auto">
          <a:xfrm rot="10800000">
            <a:off x="5448300" y="2381250"/>
            <a:ext cx="447675"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33799" name="TextBox 18"/>
          <p:cNvSpPr txBox="1">
            <a:spLocks noChangeArrowheads="1"/>
          </p:cNvSpPr>
          <p:nvPr/>
        </p:nvSpPr>
        <p:spPr bwMode="auto">
          <a:xfrm>
            <a:off x="5857875" y="2190750"/>
            <a:ext cx="1954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Networking focus</a:t>
            </a:r>
          </a:p>
        </p:txBody>
      </p:sp>
    </p:spTree>
    <p:extLst>
      <p:ext uri="{BB962C8B-B14F-4D97-AF65-F5344CB8AC3E}">
        <p14:creationId xmlns:p14="http://schemas.microsoft.com/office/powerpoint/2010/main" val="3770815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CN">
                <a:ea typeface="宋体" panose="02010600030101010101" pitchFamily="2" charset="-122"/>
              </a:rPr>
              <a:t>Electromagnetic Spectrum (2)</a:t>
            </a:r>
          </a:p>
        </p:txBody>
      </p:sp>
      <p:sp>
        <p:nvSpPr>
          <p:cNvPr id="34819"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4820" name="Content Placeholder 3"/>
          <p:cNvSpPr>
            <a:spLocks noGrp="1"/>
          </p:cNvSpPr>
          <p:nvPr>
            <p:ph idx="1"/>
          </p:nvPr>
        </p:nvSpPr>
        <p:spPr>
          <a:xfrm>
            <a:off x="914400" y="1611313"/>
            <a:ext cx="7789863" cy="4598987"/>
          </a:xfrm>
        </p:spPr>
        <p:txBody>
          <a:bodyPr/>
          <a:lstStyle/>
          <a:p>
            <a:r>
              <a:rPr lang="en-US" altLang="zh-CN">
                <a:ea typeface="宋体" panose="02010600030101010101" pitchFamily="2" charset="-122"/>
              </a:rPr>
              <a:t>To manage interference, spectrum is carefully divided, and its use regulated and licensed, e.g., sold at auction. </a:t>
            </a:r>
          </a:p>
        </p:txBody>
      </p:sp>
      <p:grpSp>
        <p:nvGrpSpPr>
          <p:cNvPr id="34821" name="Group 27"/>
          <p:cNvGrpSpPr>
            <a:grpSpLocks/>
          </p:cNvGrpSpPr>
          <p:nvPr/>
        </p:nvGrpSpPr>
        <p:grpSpPr bwMode="auto">
          <a:xfrm>
            <a:off x="104775" y="2543175"/>
            <a:ext cx="8839200" cy="2976563"/>
            <a:chOff x="237971" y="2933699"/>
            <a:chExt cx="8839112" cy="2976980"/>
          </a:xfrm>
        </p:grpSpPr>
        <p:sp>
          <p:nvSpPr>
            <p:cNvPr id="6" name="TextBox 5"/>
            <p:cNvSpPr txBox="1"/>
            <p:nvPr/>
          </p:nvSpPr>
          <p:spPr>
            <a:xfrm>
              <a:off x="1133312" y="5620125"/>
              <a:ext cx="3343242" cy="254036"/>
            </a:xfrm>
            <a:prstGeom prst="rect">
              <a:avLst/>
            </a:prstGeom>
            <a:noFill/>
          </p:spPr>
          <p:txBody>
            <a:bodyPr wrap="none">
              <a:spAutoFit/>
            </a:bodyPr>
            <a:lstStyle/>
            <a:p>
              <a:pPr eaLnBrk="1" hangingPunct="1">
                <a:defRPr/>
              </a:pPr>
              <a:r>
                <a:rPr lang="en-US" sz="1050" dirty="0">
                  <a:latin typeface="Arial" charset="0"/>
                  <a:cs typeface="Arial" charset="0"/>
                </a:rPr>
                <a:t>Source: NTIA Office of Spectrum Management, 2003</a:t>
              </a:r>
            </a:p>
          </p:txBody>
        </p:sp>
        <p:pic>
          <p:nvPicPr>
            <p:cNvPr id="348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3567113"/>
              <a:ext cx="8229600" cy="172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5" name="TextBox 7"/>
            <p:cNvSpPr txBox="1">
              <a:spLocks noChangeArrowheads="1"/>
            </p:cNvSpPr>
            <p:nvPr/>
          </p:nvSpPr>
          <p:spPr bwMode="auto">
            <a:xfrm>
              <a:off x="312206" y="5572125"/>
              <a:ext cx="7665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3 GHz</a:t>
              </a:r>
            </a:p>
          </p:txBody>
        </p:sp>
        <p:cxnSp>
          <p:nvCxnSpPr>
            <p:cNvPr id="9" name="Straight Arrow Connector 8"/>
            <p:cNvCxnSpPr/>
            <p:nvPr/>
          </p:nvCxnSpPr>
          <p:spPr>
            <a:xfrm rot="5400000" flipH="1" flipV="1">
              <a:off x="566560" y="5491520"/>
              <a:ext cx="25721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27" name="TextBox 9"/>
            <p:cNvSpPr txBox="1">
              <a:spLocks noChangeArrowheads="1"/>
            </p:cNvSpPr>
            <p:nvPr/>
          </p:nvSpPr>
          <p:spPr bwMode="auto">
            <a:xfrm>
              <a:off x="8196713" y="5562600"/>
              <a:ext cx="8803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30 GHz</a:t>
              </a:r>
            </a:p>
          </p:txBody>
        </p:sp>
        <p:cxnSp>
          <p:nvCxnSpPr>
            <p:cNvPr id="11" name="Straight Arrow Connector 10"/>
            <p:cNvCxnSpPr/>
            <p:nvPr/>
          </p:nvCxnSpPr>
          <p:spPr>
            <a:xfrm rot="5400000" flipH="1" flipV="1">
              <a:off x="8499218" y="5491520"/>
              <a:ext cx="27626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29" name="TextBox 11"/>
            <p:cNvSpPr txBox="1">
              <a:spLocks noChangeArrowheads="1"/>
            </p:cNvSpPr>
            <p:nvPr/>
          </p:nvSpPr>
          <p:spPr bwMode="auto">
            <a:xfrm>
              <a:off x="8244094" y="2976146"/>
              <a:ext cx="7665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3 GHz</a:t>
              </a:r>
            </a:p>
          </p:txBody>
        </p:sp>
        <p:cxnSp>
          <p:nvCxnSpPr>
            <p:cNvPr id="13" name="Straight Arrow Connector 12"/>
            <p:cNvCxnSpPr/>
            <p:nvPr/>
          </p:nvCxnSpPr>
          <p:spPr>
            <a:xfrm rot="5400000" flipH="1" flipV="1">
              <a:off x="8470643" y="3390964"/>
              <a:ext cx="276264"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831" name="TextBox 13"/>
            <p:cNvSpPr txBox="1">
              <a:spLocks noChangeArrowheads="1"/>
            </p:cNvSpPr>
            <p:nvPr/>
          </p:nvSpPr>
          <p:spPr bwMode="auto">
            <a:xfrm>
              <a:off x="237971" y="2933699"/>
              <a:ext cx="1005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300 MHz</a:t>
              </a:r>
            </a:p>
          </p:txBody>
        </p:sp>
        <p:cxnSp>
          <p:nvCxnSpPr>
            <p:cNvPr id="15" name="Straight Arrow Connector 14"/>
            <p:cNvCxnSpPr/>
            <p:nvPr/>
          </p:nvCxnSpPr>
          <p:spPr>
            <a:xfrm rot="5400000" flipH="1" flipV="1">
              <a:off x="584022" y="3348095"/>
              <a:ext cx="276264"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8229366" y="4267386"/>
              <a:ext cx="180973" cy="1619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17" name="Oval 16"/>
            <p:cNvSpPr/>
            <p:nvPr/>
          </p:nvSpPr>
          <p:spPr>
            <a:xfrm>
              <a:off x="2895420" y="5124756"/>
              <a:ext cx="180973" cy="1619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cxnSp>
          <p:nvCxnSpPr>
            <p:cNvPr id="18" name="Straight Arrow Connector 17"/>
            <p:cNvCxnSpPr>
              <a:endCxn id="17" idx="5"/>
            </p:cNvCxnSpPr>
            <p:nvPr/>
          </p:nvCxnSpPr>
          <p:spPr>
            <a:xfrm rot="10800000">
              <a:off x="3049406" y="5262888"/>
              <a:ext cx="1646221" cy="1762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6" idx="3"/>
            </p:cNvCxnSpPr>
            <p:nvPr/>
          </p:nvCxnSpPr>
          <p:spPr>
            <a:xfrm flipV="1">
              <a:off x="6581558" y="4405518"/>
              <a:ext cx="1674796" cy="10050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37" name="TextBox 19"/>
            <p:cNvSpPr txBox="1">
              <a:spLocks noChangeArrowheads="1"/>
            </p:cNvSpPr>
            <p:nvPr/>
          </p:nvSpPr>
          <p:spPr bwMode="auto">
            <a:xfrm>
              <a:off x="4727243" y="5343525"/>
              <a:ext cx="17700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WiFi (ISM bands)</a:t>
              </a:r>
            </a:p>
          </p:txBody>
        </p:sp>
      </p:grpSp>
      <p:sp>
        <p:nvSpPr>
          <p:cNvPr id="34822" name="TextBox 20"/>
          <p:cNvSpPr txBox="1">
            <a:spLocks noChangeArrowheads="1"/>
          </p:cNvSpPr>
          <p:nvPr/>
        </p:nvSpPr>
        <p:spPr bwMode="auto">
          <a:xfrm>
            <a:off x="2647950" y="5534025"/>
            <a:ext cx="427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Part of the US frequency allocations</a:t>
            </a:r>
          </a:p>
        </p:txBody>
      </p:sp>
    </p:spTree>
    <p:extLst>
      <p:ext uri="{BB962C8B-B14F-4D97-AF65-F5344CB8AC3E}">
        <p14:creationId xmlns:p14="http://schemas.microsoft.com/office/powerpoint/2010/main" val="4249822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a:ea typeface="宋体" panose="02010600030101010101" pitchFamily="2" charset="-122"/>
              </a:rPr>
              <a:t>Bands</a:t>
            </a:r>
            <a:endParaRPr lang="zh-CN" altLang="en-US">
              <a:ea typeface="宋体" panose="02010600030101010101" pitchFamily="2" charset="-122"/>
            </a:endParaRPr>
          </a:p>
        </p:txBody>
      </p:sp>
      <p:sp>
        <p:nvSpPr>
          <p:cNvPr id="36867"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3686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grpSp>
        <p:nvGrpSpPr>
          <p:cNvPr id="36869" name="Group 1"/>
          <p:cNvGrpSpPr>
            <a:grpSpLocks/>
          </p:cNvGrpSpPr>
          <p:nvPr/>
        </p:nvGrpSpPr>
        <p:grpSpPr bwMode="auto">
          <a:xfrm>
            <a:off x="411163" y="1616075"/>
            <a:ext cx="8123237" cy="3870325"/>
            <a:chOff x="411480" y="1615440"/>
            <a:chExt cx="8122920" cy="3870960"/>
          </a:xfrm>
        </p:grpSpPr>
        <p:pic>
          <p:nvPicPr>
            <p:cNvPr id="3687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3017520"/>
              <a:ext cx="8107680"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1615440"/>
              <a:ext cx="8122920" cy="143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49284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en-US" altLang="zh-CN">
                <a:ea typeface="宋体" panose="02010600030101010101" pitchFamily="2" charset="-122"/>
              </a:rPr>
              <a:t>Propagation Methods</a:t>
            </a:r>
            <a:endParaRPr lang="zh-CN" altLang="en-US">
              <a:ea typeface="宋体" panose="02010600030101010101" pitchFamily="2" charset="-122"/>
            </a:endParaRPr>
          </a:p>
        </p:txBody>
      </p:sp>
      <p:sp>
        <p:nvSpPr>
          <p:cNvPr id="37891"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3789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1917700"/>
            <a:ext cx="8501062"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791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750" fill="hold"/>
                                        <p:tgtEl>
                                          <p:spTgt spid="5"/>
                                        </p:tgtEl>
                                        <p:attrNameLst>
                                          <p:attrName>ppt_w</p:attrName>
                                        </p:attrNameLst>
                                      </p:cBhvr>
                                      <p:tavLst>
                                        <p:tav tm="0">
                                          <p:val>
                                            <p:fltVal val="0"/>
                                          </p:val>
                                        </p:tav>
                                        <p:tav tm="100000">
                                          <p:val>
                                            <p:strVal val="#ppt_w"/>
                                          </p:val>
                                        </p:tav>
                                      </p:tavLst>
                                    </p:anim>
                                    <p:anim calcmode="lin" valueType="num">
                                      <p:cBhvr>
                                        <p:cTn id="8" dur="1750" fill="hold"/>
                                        <p:tgtEl>
                                          <p:spTgt spid="5"/>
                                        </p:tgtEl>
                                        <p:attrNameLst>
                                          <p:attrName>ppt_h</p:attrName>
                                        </p:attrNameLst>
                                      </p:cBhvr>
                                      <p:tavLst>
                                        <p:tav tm="0">
                                          <p:val>
                                            <p:fltVal val="0"/>
                                          </p:val>
                                        </p:tav>
                                        <p:tav tm="100000">
                                          <p:val>
                                            <p:strVal val="#ppt_h"/>
                                          </p:val>
                                        </p:tav>
                                      </p:tavLst>
                                    </p:anim>
                                    <p:anim calcmode="lin" valueType="num">
                                      <p:cBhvr>
                                        <p:cTn id="9" dur="1750" fill="hold"/>
                                        <p:tgtEl>
                                          <p:spTgt spid="5"/>
                                        </p:tgtEl>
                                        <p:attrNameLst>
                                          <p:attrName>style.rotation</p:attrName>
                                        </p:attrNameLst>
                                      </p:cBhvr>
                                      <p:tavLst>
                                        <p:tav tm="0">
                                          <p:val>
                                            <p:fltVal val="90"/>
                                          </p:val>
                                        </p:tav>
                                        <p:tav tm="100000">
                                          <p:val>
                                            <p:fltVal val="0"/>
                                          </p:val>
                                        </p:tav>
                                      </p:tavLst>
                                    </p:anim>
                                    <p:animEffect transition="in" filter="fade">
                                      <p:cBhvr>
                                        <p:cTn id="10"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zh-CN">
                <a:ea typeface="宋体" panose="02010600030101010101" pitchFamily="2" charset="-122"/>
              </a:rPr>
              <a:t>Electromagnetic Spectrum (3)</a:t>
            </a:r>
          </a:p>
        </p:txBody>
      </p:sp>
      <p:sp>
        <p:nvSpPr>
          <p:cNvPr id="38915"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8916" name="Content Placeholder 3"/>
          <p:cNvSpPr>
            <a:spLocks noGrp="1"/>
          </p:cNvSpPr>
          <p:nvPr>
            <p:ph idx="1"/>
          </p:nvPr>
        </p:nvSpPr>
        <p:spPr>
          <a:xfrm>
            <a:off x="914400" y="1611313"/>
            <a:ext cx="7789863" cy="4598987"/>
          </a:xfrm>
        </p:spPr>
        <p:txBody>
          <a:bodyPr/>
          <a:lstStyle/>
          <a:p>
            <a:r>
              <a:rPr lang="en-US" altLang="zh-CN">
                <a:ea typeface="宋体" panose="02010600030101010101" pitchFamily="2" charset="-122"/>
              </a:rPr>
              <a:t>Fortunately, there are also unlicensed (“ISM”) bands:</a:t>
            </a:r>
          </a:p>
          <a:p>
            <a:pPr lvl="2"/>
            <a:r>
              <a:rPr lang="en-US" altLang="zh-CN">
                <a:ea typeface="宋体" panose="02010600030101010101" pitchFamily="2" charset="-122"/>
              </a:rPr>
              <a:t>Free for use at low power; devices manage interference</a:t>
            </a:r>
          </a:p>
          <a:p>
            <a:pPr lvl="2"/>
            <a:r>
              <a:rPr lang="en-US" altLang="zh-CN">
                <a:ea typeface="宋体" panose="02010600030101010101" pitchFamily="2" charset="-122"/>
              </a:rPr>
              <a:t>Widely used for networking; WiFi, Bluetooth, Zigbee, etc.</a:t>
            </a:r>
          </a:p>
        </p:txBody>
      </p:sp>
      <p:grpSp>
        <p:nvGrpSpPr>
          <p:cNvPr id="38917" name="Group 14"/>
          <p:cNvGrpSpPr>
            <a:grpSpLocks/>
          </p:cNvGrpSpPr>
          <p:nvPr/>
        </p:nvGrpSpPr>
        <p:grpSpPr bwMode="auto">
          <a:xfrm>
            <a:off x="1493838" y="3178175"/>
            <a:ext cx="7054850" cy="2787650"/>
            <a:chOff x="1408906" y="3378922"/>
            <a:chExt cx="7054412" cy="2786490"/>
          </a:xfrm>
        </p:grpSpPr>
        <p:pic>
          <p:nvPicPr>
            <p:cNvPr id="389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906" y="3378922"/>
              <a:ext cx="6030119" cy="278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TextBox 5"/>
            <p:cNvSpPr txBox="1">
              <a:spLocks noChangeArrowheads="1"/>
            </p:cNvSpPr>
            <p:nvPr/>
          </p:nvSpPr>
          <p:spPr bwMode="auto">
            <a:xfrm>
              <a:off x="4171635" y="4429125"/>
              <a:ext cx="796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802.11</a:t>
              </a:r>
            </a:p>
            <a:p>
              <a:pPr algn="ctr" eaLnBrk="1" hangingPunct="1">
                <a:spcBef>
                  <a:spcPct val="0"/>
                </a:spcBef>
                <a:buClrTx/>
                <a:buFontTx/>
                <a:buNone/>
              </a:pPr>
              <a:r>
                <a:rPr lang="en-US" altLang="zh-CN" sz="1600">
                  <a:ea typeface="宋体" panose="02010600030101010101" pitchFamily="2" charset="-122"/>
                </a:rPr>
                <a:t>b/g/n</a:t>
              </a:r>
            </a:p>
          </p:txBody>
        </p:sp>
        <p:sp>
          <p:nvSpPr>
            <p:cNvPr id="38920" name="TextBox 6"/>
            <p:cNvSpPr txBox="1">
              <a:spLocks noChangeArrowheads="1"/>
            </p:cNvSpPr>
            <p:nvPr/>
          </p:nvSpPr>
          <p:spPr bwMode="auto">
            <a:xfrm>
              <a:off x="7210283" y="4524375"/>
              <a:ext cx="1253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802.11a/g/n</a:t>
              </a:r>
            </a:p>
          </p:txBody>
        </p:sp>
        <p:cxnSp>
          <p:nvCxnSpPr>
            <p:cNvPr id="8" name="Straight Arrow Connector 7"/>
            <p:cNvCxnSpPr>
              <a:stCxn id="38920" idx="1"/>
            </p:cNvCxnSpPr>
            <p:nvPr/>
          </p:nvCxnSpPr>
          <p:spPr>
            <a:xfrm rot="10800000">
              <a:off x="6869567" y="4691239"/>
              <a:ext cx="341291" cy="3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63135" y="4457973"/>
              <a:ext cx="1323893" cy="533178"/>
            </a:xfrm>
            <a:prstGeom prst="ellipse">
              <a:avLst/>
            </a:prstGeom>
            <a:solidFill>
              <a:srgbClr val="FF2BD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10" name="Oval 9"/>
            <p:cNvSpPr/>
            <p:nvPr/>
          </p:nvSpPr>
          <p:spPr>
            <a:xfrm>
              <a:off x="3496338" y="4486536"/>
              <a:ext cx="466696" cy="466531"/>
            </a:xfrm>
            <a:prstGeom prst="ellipse">
              <a:avLst/>
            </a:prstGeom>
            <a:solidFill>
              <a:srgbClr val="FF2BD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cxnSp>
          <p:nvCxnSpPr>
            <p:cNvPr id="11" name="Straight Arrow Connector 10"/>
            <p:cNvCxnSpPr/>
            <p:nvPr/>
          </p:nvCxnSpPr>
          <p:spPr>
            <a:xfrm flipH="1" flipV="1">
              <a:off x="3936049" y="4729323"/>
              <a:ext cx="27620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4907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a:ea typeface="宋体" panose="02010600030101010101" pitchFamily="2" charset="-122"/>
              </a:rPr>
              <a:t>Radio Transmission</a:t>
            </a:r>
          </a:p>
        </p:txBody>
      </p:sp>
      <p:sp>
        <p:nvSpPr>
          <p:cNvPr id="4096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grpSp>
        <p:nvGrpSpPr>
          <p:cNvPr id="40964" name="Group 10"/>
          <p:cNvGrpSpPr>
            <a:grpSpLocks/>
          </p:cNvGrpSpPr>
          <p:nvPr/>
        </p:nvGrpSpPr>
        <p:grpSpPr bwMode="auto">
          <a:xfrm>
            <a:off x="4457700" y="2324100"/>
            <a:ext cx="4572000" cy="2325688"/>
            <a:chOff x="4572000" y="2276026"/>
            <a:chExt cx="4572000" cy="2326033"/>
          </a:xfrm>
        </p:grpSpPr>
        <p:graphicFrame>
          <p:nvGraphicFramePr>
            <p:cNvPr id="40971" name="Object 3"/>
            <p:cNvGraphicFramePr>
              <a:graphicFrameLocks noChangeAspect="1"/>
            </p:cNvGraphicFramePr>
            <p:nvPr/>
          </p:nvGraphicFramePr>
          <p:xfrm>
            <a:off x="4572000" y="2276026"/>
            <a:ext cx="4572000" cy="2326033"/>
          </p:xfrm>
          <a:graphic>
            <a:graphicData uri="http://schemas.openxmlformats.org/presentationml/2006/ole">
              <mc:AlternateContent xmlns:mc="http://schemas.openxmlformats.org/markup-compatibility/2006">
                <mc:Choice xmlns:v="urn:schemas-microsoft-com:vml" Requires="v">
                  <p:oleObj spid="_x0000_s49158" name="Image" r:id="rId4" imgW="22882540" imgH="11644444" progId="">
                    <p:embed/>
                  </p:oleObj>
                </mc:Choice>
                <mc:Fallback>
                  <p:oleObj name="Image" r:id="rId4" imgW="22882540" imgH="11644444" progId="">
                    <p:embed/>
                    <p:pic>
                      <p:nvPicPr>
                        <p:cNvPr id="409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276026"/>
                          <a:ext cx="4572000" cy="2326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72" name="Rectangle 9"/>
            <p:cNvSpPr>
              <a:spLocks noChangeArrowheads="1"/>
            </p:cNvSpPr>
            <p:nvPr/>
          </p:nvSpPr>
          <p:spPr bwMode="auto">
            <a:xfrm>
              <a:off x="6534150" y="4257675"/>
              <a:ext cx="400050" cy="3429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grpSp>
        <p:nvGrpSpPr>
          <p:cNvPr id="40965" name="Group 12"/>
          <p:cNvGrpSpPr>
            <a:grpSpLocks/>
          </p:cNvGrpSpPr>
          <p:nvPr/>
        </p:nvGrpSpPr>
        <p:grpSpPr bwMode="auto">
          <a:xfrm>
            <a:off x="571500" y="2082800"/>
            <a:ext cx="3652838" cy="2692400"/>
            <a:chOff x="438150" y="2083428"/>
            <a:chExt cx="3652838" cy="2691144"/>
          </a:xfrm>
        </p:grpSpPr>
        <p:graphicFrame>
          <p:nvGraphicFramePr>
            <p:cNvPr id="40969" name="Object 10"/>
            <p:cNvGraphicFramePr>
              <a:graphicFrameLocks noChangeAspect="1"/>
            </p:cNvGraphicFramePr>
            <p:nvPr/>
          </p:nvGraphicFramePr>
          <p:xfrm>
            <a:off x="438150" y="2083428"/>
            <a:ext cx="3652838" cy="2691144"/>
          </p:xfrm>
          <a:graphic>
            <a:graphicData uri="http://schemas.openxmlformats.org/presentationml/2006/ole">
              <mc:AlternateContent xmlns:mc="http://schemas.openxmlformats.org/markup-compatibility/2006">
                <mc:Choice xmlns:v="urn:schemas-microsoft-com:vml" Requires="v">
                  <p:oleObj spid="_x0000_s49159" name="Image" r:id="rId6" imgW="15796825" imgH="11644444" progId="">
                    <p:embed/>
                  </p:oleObj>
                </mc:Choice>
                <mc:Fallback>
                  <p:oleObj name="Image" r:id="rId6" imgW="15796825" imgH="11644444" progId="">
                    <p:embed/>
                    <p:pic>
                      <p:nvPicPr>
                        <p:cNvPr id="4096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50" y="2083428"/>
                          <a:ext cx="3652838" cy="269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70" name="Rectangle 11"/>
            <p:cNvSpPr>
              <a:spLocks noChangeArrowheads="1"/>
            </p:cNvSpPr>
            <p:nvPr/>
          </p:nvSpPr>
          <p:spPr bwMode="auto">
            <a:xfrm>
              <a:off x="1981200" y="4410075"/>
              <a:ext cx="400050" cy="3429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14" name="Rectangle 3"/>
          <p:cNvSpPr txBox="1">
            <a:spLocks noChangeArrowheads="1"/>
          </p:cNvSpPr>
          <p:nvPr/>
        </p:nvSpPr>
        <p:spPr bwMode="auto">
          <a:xfrm>
            <a:off x="4657725" y="4829175"/>
            <a:ext cx="4324350" cy="1066800"/>
          </a:xfrm>
          <a:prstGeom prst="rect">
            <a:avLst/>
          </a:prstGeom>
          <a:noFill/>
          <a:ln w="9525">
            <a:noFill/>
            <a:miter lim="800000"/>
            <a:headEnd/>
            <a:tailEnd/>
          </a:ln>
        </p:spPr>
        <p:txBody>
          <a:bodyPr/>
          <a:lstStyle/>
          <a:p>
            <a:pPr>
              <a:spcBef>
                <a:spcPts val="1800"/>
              </a:spcBef>
              <a:buClr>
                <a:srgbClr val="0000FF"/>
              </a:buClr>
              <a:buFont typeface="Arial" charset="0"/>
              <a:buNone/>
              <a:defRPr/>
            </a:pPr>
            <a:r>
              <a:rPr lang="en-US" kern="0" dirty="0">
                <a:latin typeface="Arial" charset="0"/>
                <a:cs typeface="Arial" charset="0"/>
              </a:rPr>
              <a:t>In the HF band, radio waves bounce off the ionosphere</a:t>
            </a:r>
            <a:r>
              <a:rPr lang="en-US" kern="0" dirty="0"/>
              <a:t>.</a:t>
            </a:r>
          </a:p>
        </p:txBody>
      </p:sp>
      <p:sp>
        <p:nvSpPr>
          <p:cNvPr id="40967" name="Rectangle 3"/>
          <p:cNvSpPr txBox="1">
            <a:spLocks noChangeArrowheads="1"/>
          </p:cNvSpPr>
          <p:nvPr/>
        </p:nvSpPr>
        <p:spPr bwMode="auto">
          <a:xfrm>
            <a:off x="381000" y="4810125"/>
            <a:ext cx="432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In the VLF, LF, and MF bands, radio waves follow the curvature of the earth</a:t>
            </a:r>
          </a:p>
        </p:txBody>
      </p:sp>
      <p:sp>
        <p:nvSpPr>
          <p:cNvPr id="40968"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Radio signals penetrate buildings well and propagate for long distances with </a:t>
            </a:r>
            <a:r>
              <a:rPr lang="en-US" altLang="zh-CN" u="sng">
                <a:ea typeface="宋体" panose="02010600030101010101" pitchFamily="2" charset="-122"/>
              </a:rPr>
              <a:t>path loss</a:t>
            </a:r>
            <a:r>
              <a:rPr lang="en-US" altLang="zh-CN">
                <a:ea typeface="宋体" panose="02010600030101010101" pitchFamily="2" charset="-122"/>
              </a:rPr>
              <a:t> </a:t>
            </a:r>
          </a:p>
        </p:txBody>
      </p:sp>
    </p:spTree>
    <p:extLst>
      <p:ext uri="{BB962C8B-B14F-4D97-AF65-F5344CB8AC3E}">
        <p14:creationId xmlns:p14="http://schemas.microsoft.com/office/powerpoint/2010/main" val="37329271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zh-CN">
                <a:ea typeface="宋体" panose="02010600030101010101" pitchFamily="2" charset="-122"/>
              </a:rPr>
              <a:t>Microwave Transmission</a:t>
            </a:r>
          </a:p>
        </p:txBody>
      </p:sp>
      <p:sp>
        <p:nvSpPr>
          <p:cNvPr id="43011" name="Content Placeholder 2"/>
          <p:cNvSpPr>
            <a:spLocks noGrp="1"/>
          </p:cNvSpPr>
          <p:nvPr>
            <p:ph idx="1"/>
          </p:nvPr>
        </p:nvSpPr>
        <p:spPr>
          <a:xfrm>
            <a:off x="619125" y="1143000"/>
            <a:ext cx="8229600" cy="4867275"/>
          </a:xfrm>
        </p:spPr>
        <p:txBody>
          <a:bodyPr/>
          <a:lstStyle/>
          <a:p>
            <a:r>
              <a:rPr lang="en-US" altLang="zh-CN">
                <a:ea typeface="宋体" panose="02010600030101010101" pitchFamily="2" charset="-122"/>
              </a:rPr>
              <a:t>Microwaves have much bandwidth and are widely used indoors (WiFi) and outdoors (3G, satellites)</a:t>
            </a:r>
          </a:p>
          <a:p>
            <a:pPr lvl="1"/>
            <a:r>
              <a:rPr lang="en-US" altLang="zh-CN">
                <a:ea typeface="宋体" panose="02010600030101010101" pitchFamily="2" charset="-122"/>
              </a:rPr>
              <a:t>Signal is attenuated/reflected by everyday objects</a:t>
            </a:r>
          </a:p>
          <a:p>
            <a:pPr lvl="1"/>
            <a:r>
              <a:rPr lang="en-US" altLang="zh-CN">
                <a:ea typeface="宋体" panose="02010600030101010101" pitchFamily="2" charset="-122"/>
              </a:rPr>
              <a:t>Strength varies with mobility due multipath fading, etc.</a:t>
            </a:r>
          </a:p>
        </p:txBody>
      </p:sp>
      <p:sp>
        <p:nvSpPr>
          <p:cNvPr id="43012"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4301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3186113"/>
            <a:ext cx="70008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3348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zh-CN">
                <a:ea typeface="宋体" panose="02010600030101010101" pitchFamily="2" charset="-122"/>
              </a:rPr>
              <a:t>Light Transmission</a:t>
            </a:r>
          </a:p>
        </p:txBody>
      </p:sp>
      <p:sp>
        <p:nvSpPr>
          <p:cNvPr id="45059" name="Footer Placeholder 6"/>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45060"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Line-of-sight light (no fiber) can be used for links</a:t>
            </a:r>
          </a:p>
          <a:p>
            <a:pPr lvl="1"/>
            <a:r>
              <a:rPr lang="en-US" altLang="zh-CN">
                <a:ea typeface="宋体" panose="02010600030101010101" pitchFamily="2" charset="-122"/>
              </a:rPr>
              <a:t>Light is highly directional, has much bandwidth</a:t>
            </a:r>
          </a:p>
          <a:p>
            <a:pPr lvl="1"/>
            <a:r>
              <a:rPr lang="en-US" altLang="zh-CN">
                <a:ea typeface="宋体" panose="02010600030101010101" pitchFamily="2" charset="-122"/>
              </a:rPr>
              <a:t>Use of LEDs/cameras and lasers/photodetectors</a:t>
            </a:r>
          </a:p>
        </p:txBody>
      </p:sp>
      <p:grpSp>
        <p:nvGrpSpPr>
          <p:cNvPr id="45061" name="Group 14"/>
          <p:cNvGrpSpPr>
            <a:grpSpLocks/>
          </p:cNvGrpSpPr>
          <p:nvPr/>
        </p:nvGrpSpPr>
        <p:grpSpPr bwMode="auto">
          <a:xfrm>
            <a:off x="1952625" y="3638550"/>
            <a:ext cx="5237163" cy="2305050"/>
            <a:chOff x="4926269" y="3743325"/>
            <a:chExt cx="3960556" cy="1743075"/>
          </a:xfrm>
        </p:grpSpPr>
        <p:pic>
          <p:nvPicPr>
            <p:cNvPr id="450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6269" y="3743325"/>
              <a:ext cx="2131756"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775" y="3790950"/>
              <a:ext cx="19240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5062"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09825" y="3114675"/>
            <a:ext cx="170497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1556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en-US" altLang="zh-CN">
                <a:ea typeface="宋体" panose="02010600030101010101" pitchFamily="2" charset="-122"/>
              </a:rPr>
              <a:t>Periodic and Non-periodic Signals</a:t>
            </a:r>
            <a:endParaRPr lang="zh-CN" altLang="en-US">
              <a:ea typeface="宋体" panose="02010600030101010101" pitchFamily="2" charset="-122"/>
            </a:endParaRPr>
          </a:p>
        </p:txBody>
      </p:sp>
      <p:sp>
        <p:nvSpPr>
          <p:cNvPr id="13315" name="内容占位符 2"/>
          <p:cNvSpPr>
            <a:spLocks noGrp="1"/>
          </p:cNvSpPr>
          <p:nvPr>
            <p:ph idx="1"/>
          </p:nvPr>
        </p:nvSpPr>
        <p:spPr/>
        <p:txBody>
          <a:bodyPr/>
          <a:lstStyle/>
          <a:p>
            <a:pPr marL="342900" indent="-342900">
              <a:buFont typeface="Arial" pitchFamily="34" charset="0"/>
              <a:buChar char="•"/>
            </a:pPr>
            <a:r>
              <a:rPr lang="en-US" altLang="zh-CN">
                <a:latin typeface="Calibri" panose="020F0502020204030204" pitchFamily="34" charset="0"/>
                <a:ea typeface="宋体" panose="02010600030101010101" pitchFamily="2" charset="-122"/>
              </a:rPr>
              <a:t>A </a:t>
            </a:r>
            <a:r>
              <a:rPr lang="en-US" altLang="zh-CN" b="1" i="1">
                <a:solidFill>
                  <a:srgbClr val="0000FF"/>
                </a:solidFill>
                <a:latin typeface="Calibri" panose="020F0502020204030204" pitchFamily="34" charset="0"/>
                <a:ea typeface="宋体" panose="02010600030101010101" pitchFamily="2" charset="-122"/>
              </a:rPr>
              <a:t>periodic</a:t>
            </a:r>
            <a:r>
              <a:rPr lang="en-US" altLang="zh-CN">
                <a:latin typeface="Calibri" panose="020F0502020204030204" pitchFamily="34" charset="0"/>
                <a:ea typeface="宋体" panose="02010600030101010101" pitchFamily="2" charset="-122"/>
              </a:rPr>
              <a:t> signal completes a pattern within a measurable time frame, called a period, and repeats that pattern over subsequent identical periods. </a:t>
            </a:r>
          </a:p>
          <a:p>
            <a:pPr marL="800100" lvl="1" indent="-342900"/>
            <a:r>
              <a:rPr lang="en-US" altLang="zh-CN">
                <a:latin typeface="Calibri" panose="020F0502020204030204" pitchFamily="34" charset="0"/>
                <a:ea typeface="宋体" panose="02010600030101010101" pitchFamily="2" charset="-122"/>
              </a:rPr>
              <a:t>A simple periodic </a:t>
            </a:r>
            <a:r>
              <a:rPr lang="en-US" altLang="zh-CN">
                <a:solidFill>
                  <a:srgbClr val="0000FF"/>
                </a:solidFill>
                <a:latin typeface="Calibri" panose="020F0502020204030204" pitchFamily="34" charset="0"/>
                <a:ea typeface="宋体" panose="02010600030101010101" pitchFamily="2" charset="-122"/>
              </a:rPr>
              <a:t>analog</a:t>
            </a:r>
            <a:r>
              <a:rPr lang="en-US" altLang="zh-CN">
                <a:latin typeface="Calibri" panose="020F0502020204030204" pitchFamily="34" charset="0"/>
                <a:ea typeface="宋体" panose="02010600030101010101" pitchFamily="2" charset="-122"/>
              </a:rPr>
              <a:t> signal, a sine wave, cannot be decomposed into simpler signals. A sine wave is defined by its </a:t>
            </a:r>
            <a:r>
              <a:rPr lang="en-US" altLang="zh-CN" i="1">
                <a:solidFill>
                  <a:srgbClr val="0000FF"/>
                </a:solidFill>
                <a:latin typeface="Calibri" panose="020F0502020204030204" pitchFamily="34" charset="0"/>
                <a:ea typeface="宋体" panose="02010600030101010101" pitchFamily="2" charset="-122"/>
              </a:rPr>
              <a:t>amplitude, frequency, phase.</a:t>
            </a:r>
          </a:p>
          <a:p>
            <a:pPr marL="800100" lvl="1" indent="-342900"/>
            <a:r>
              <a:rPr lang="en-US" altLang="zh-CN">
                <a:latin typeface="Calibri" panose="020F0502020204030204" pitchFamily="34" charset="0"/>
                <a:ea typeface="宋体" panose="02010600030101010101" pitchFamily="2" charset="-122"/>
              </a:rPr>
              <a:t>A composite periodic analog signal is composed of multiple sine waves.</a:t>
            </a:r>
          </a:p>
          <a:p>
            <a:pPr marL="342900" indent="-342900">
              <a:buFont typeface="Arial" pitchFamily="34" charset="0"/>
              <a:buChar char="•"/>
            </a:pPr>
            <a:r>
              <a:rPr lang="en-US" altLang="zh-CN">
                <a:latin typeface="Calibri" panose="020F0502020204030204" pitchFamily="34" charset="0"/>
                <a:ea typeface="宋体" panose="02010600030101010101" pitchFamily="2" charset="-122"/>
              </a:rPr>
              <a:t>A </a:t>
            </a:r>
            <a:r>
              <a:rPr lang="en-US" altLang="zh-CN" b="1" i="1">
                <a:solidFill>
                  <a:srgbClr val="0000FF"/>
                </a:solidFill>
                <a:latin typeface="Calibri" panose="020F0502020204030204" pitchFamily="34" charset="0"/>
                <a:ea typeface="宋体" panose="02010600030101010101" pitchFamily="2" charset="-122"/>
              </a:rPr>
              <a:t>non-periodic</a:t>
            </a:r>
            <a:r>
              <a:rPr lang="en-US" altLang="zh-CN">
                <a:latin typeface="Calibri" panose="020F0502020204030204" pitchFamily="34" charset="0"/>
                <a:ea typeface="宋体" panose="02010600030101010101" pitchFamily="2" charset="-122"/>
              </a:rPr>
              <a:t> signal changes without exhibiting a pattern or cycle that repeats over time. </a:t>
            </a:r>
          </a:p>
          <a:p>
            <a:pPr marL="800100" lvl="1" indent="-342900"/>
            <a:r>
              <a:rPr lang="en-US" altLang="zh-CN">
                <a:latin typeface="Calibri" panose="020F0502020204030204" pitchFamily="34" charset="0"/>
                <a:ea typeface="宋体" panose="02010600030101010101" pitchFamily="2" charset="-122"/>
              </a:rPr>
              <a:t>Most </a:t>
            </a:r>
            <a:r>
              <a:rPr lang="en-US" altLang="zh-CN">
                <a:solidFill>
                  <a:srgbClr val="0000FF"/>
                </a:solidFill>
                <a:latin typeface="Calibri" panose="020F0502020204030204" pitchFamily="34" charset="0"/>
                <a:ea typeface="宋体" panose="02010600030101010101" pitchFamily="2" charset="-122"/>
              </a:rPr>
              <a:t>digital</a:t>
            </a:r>
            <a:r>
              <a:rPr lang="en-US" altLang="zh-CN">
                <a:latin typeface="Calibri" panose="020F0502020204030204" pitchFamily="34" charset="0"/>
                <a:ea typeface="宋体" panose="02010600030101010101" pitchFamily="2" charset="-122"/>
              </a:rPr>
              <a:t> signals are non-periodic, and thus period and frequency are not appropriate characteristics. </a:t>
            </a:r>
          </a:p>
        </p:txBody>
      </p:sp>
      <p:sp>
        <p:nvSpPr>
          <p:cNvPr id="1331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endParaRPr lang="en-US" altLang="zh-CN" sz="800" i="0">
              <a:ea typeface="宋体" panose="02010600030101010101" pitchFamily="2" charset="-122"/>
            </a:endParaRPr>
          </a:p>
        </p:txBody>
      </p:sp>
    </p:spTree>
    <p:extLst>
      <p:ext uri="{BB962C8B-B14F-4D97-AF65-F5344CB8AC3E}">
        <p14:creationId xmlns:p14="http://schemas.microsoft.com/office/powerpoint/2010/main" val="4226674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zh-CN">
                <a:ea typeface="宋体" panose="02010600030101010101" pitchFamily="2" charset="-122"/>
              </a:rPr>
              <a:t>Wireless vs. Wires/Fiber</a:t>
            </a:r>
          </a:p>
        </p:txBody>
      </p:sp>
      <p:sp>
        <p:nvSpPr>
          <p:cNvPr id="46083"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sp>
        <p:nvSpPr>
          <p:cNvPr id="46084" name="Content Placeholder 3"/>
          <p:cNvSpPr>
            <a:spLocks noGrp="1"/>
          </p:cNvSpPr>
          <p:nvPr>
            <p:ph idx="1"/>
          </p:nvPr>
        </p:nvSpPr>
        <p:spPr>
          <a:xfrm>
            <a:off x="914400" y="1611313"/>
            <a:ext cx="7789863" cy="4598987"/>
          </a:xfrm>
        </p:spPr>
        <p:txBody>
          <a:bodyPr/>
          <a:lstStyle/>
          <a:p>
            <a:r>
              <a:rPr lang="en-US" altLang="zh-CN">
                <a:ea typeface="宋体" panose="02010600030101010101" pitchFamily="2" charset="-122"/>
              </a:rPr>
              <a:t>Wireless:</a:t>
            </a:r>
          </a:p>
          <a:p>
            <a:pPr lvl="2">
              <a:buFont typeface="Arial" panose="020B0604020202020204" pitchFamily="34" charset="0"/>
              <a:buChar char="+"/>
            </a:pPr>
            <a:r>
              <a:rPr lang="en-US" altLang="zh-CN">
                <a:ea typeface="宋体" panose="02010600030101010101" pitchFamily="2" charset="-122"/>
              </a:rPr>
              <a:t>Easy and inexpensive to deploy</a:t>
            </a:r>
          </a:p>
          <a:p>
            <a:pPr lvl="2">
              <a:buFont typeface="Arial" panose="020B0604020202020204" pitchFamily="34" charset="0"/>
              <a:buChar char="+"/>
            </a:pPr>
            <a:r>
              <a:rPr lang="en-US" altLang="zh-CN">
                <a:ea typeface="宋体" panose="02010600030101010101" pitchFamily="2" charset="-122"/>
              </a:rPr>
              <a:t>Naturally supports mobility</a:t>
            </a:r>
          </a:p>
          <a:p>
            <a:pPr lvl="2">
              <a:buFont typeface="Arial" panose="020B0604020202020204" pitchFamily="34" charset="0"/>
              <a:buChar char="+"/>
            </a:pPr>
            <a:r>
              <a:rPr lang="en-US" altLang="zh-CN">
                <a:ea typeface="宋体" panose="02010600030101010101" pitchFamily="2" charset="-122"/>
              </a:rPr>
              <a:t>Naturally supports broadcast</a:t>
            </a:r>
          </a:p>
          <a:p>
            <a:pPr lvl="2"/>
            <a:r>
              <a:rPr lang="en-US" altLang="zh-CN">
                <a:ea typeface="宋体" panose="02010600030101010101" pitchFamily="2" charset="-122"/>
              </a:rPr>
              <a:t>Transmissions interfere and must be managed</a:t>
            </a:r>
          </a:p>
          <a:p>
            <a:pPr lvl="2"/>
            <a:r>
              <a:rPr lang="en-US" altLang="zh-CN">
                <a:ea typeface="宋体" panose="02010600030101010101" pitchFamily="2" charset="-122"/>
              </a:rPr>
              <a:t>Signal strengths hence data rates vary greatly</a:t>
            </a:r>
          </a:p>
          <a:p>
            <a:r>
              <a:rPr lang="en-US" altLang="zh-CN">
                <a:ea typeface="宋体" panose="02010600030101010101" pitchFamily="2" charset="-122"/>
              </a:rPr>
              <a:t>Wires/Fiber:</a:t>
            </a:r>
          </a:p>
          <a:p>
            <a:pPr lvl="2">
              <a:buFont typeface="Arial" panose="020B0604020202020204" pitchFamily="34" charset="0"/>
              <a:buChar char="+"/>
            </a:pPr>
            <a:r>
              <a:rPr lang="en-US" altLang="zh-CN">
                <a:ea typeface="宋体" panose="02010600030101010101" pitchFamily="2" charset="-122"/>
              </a:rPr>
              <a:t>Easy to engineer a fixed data rate over point-to-point links</a:t>
            </a:r>
          </a:p>
          <a:p>
            <a:pPr lvl="2"/>
            <a:r>
              <a:rPr lang="en-US" altLang="zh-CN">
                <a:ea typeface="宋体" panose="02010600030101010101" pitchFamily="2" charset="-122"/>
              </a:rPr>
              <a:t>Can be expensive to deploy, esp. over distances</a:t>
            </a:r>
          </a:p>
          <a:p>
            <a:pPr lvl="2"/>
            <a:r>
              <a:rPr lang="en-US" altLang="zh-CN">
                <a:ea typeface="宋体" panose="02010600030101010101" pitchFamily="2" charset="-122"/>
              </a:rPr>
              <a:t>Doesn’t readily support mobility or broadcast</a:t>
            </a:r>
          </a:p>
          <a:p>
            <a:pPr lvl="2">
              <a:buFont typeface="Arial" panose="020B0604020202020204" pitchFamily="34" charset="0"/>
              <a:buNone/>
            </a:pPr>
            <a:endParaRPr lang="en-US" altLang="zh-CN">
              <a:ea typeface="宋体" panose="02010600030101010101" pitchFamily="2" charset="-122"/>
            </a:endParaRPr>
          </a:p>
        </p:txBody>
      </p:sp>
    </p:spTree>
    <p:extLst>
      <p:ext uri="{BB962C8B-B14F-4D97-AF65-F5344CB8AC3E}">
        <p14:creationId xmlns:p14="http://schemas.microsoft.com/office/powerpoint/2010/main" val="4048238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a:ea typeface="宋体" panose="02010600030101010101" pitchFamily="2" charset="-122"/>
              </a:rPr>
              <a:t>Communication Satellites</a:t>
            </a:r>
          </a:p>
        </p:txBody>
      </p:sp>
      <p:sp>
        <p:nvSpPr>
          <p:cNvPr id="4813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48132" name="Rectangle 3"/>
          <p:cNvSpPr>
            <a:spLocks noGrp="1" noChangeArrowheads="1"/>
          </p:cNvSpPr>
          <p:nvPr>
            <p:ph idx="1"/>
          </p:nvPr>
        </p:nvSpPr>
        <p:spPr>
          <a:xfrm>
            <a:off x="1381125" y="1990725"/>
            <a:ext cx="6867525" cy="4019550"/>
          </a:xfrm>
        </p:spPr>
        <p:txBody>
          <a:bodyPr/>
          <a:lstStyle/>
          <a:p>
            <a:pPr>
              <a:spcAft>
                <a:spcPts val="600"/>
              </a:spcAft>
            </a:pPr>
            <a:r>
              <a:rPr lang="en-US" altLang="zh-CN">
                <a:ea typeface="宋体" panose="02010600030101010101" pitchFamily="2" charset="-122"/>
              </a:rPr>
              <a:t>Satellites are effective for broadcast distribution and anywhere/anytime communications</a:t>
            </a:r>
          </a:p>
          <a:p>
            <a:pPr lvl="1"/>
            <a:r>
              <a:rPr lang="en-US" altLang="zh-CN">
                <a:ea typeface="宋体" panose="02010600030101010101" pitchFamily="2" charset="-122"/>
              </a:rPr>
              <a:t>Kinds of Satellites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Geostationary (GEO) Satellites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Low-Earth Orbit (LEO) Satellites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Satellites vs. Fiber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p:txBody>
      </p:sp>
    </p:spTree>
    <p:extLst>
      <p:ext uri="{BB962C8B-B14F-4D97-AF65-F5344CB8AC3E}">
        <p14:creationId xmlns:p14="http://schemas.microsoft.com/office/powerpoint/2010/main" val="2389925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a:ea typeface="宋体" panose="02010600030101010101" pitchFamily="2" charset="-122"/>
              </a:rPr>
              <a:t>Kinds of Satellites</a:t>
            </a:r>
          </a:p>
        </p:txBody>
      </p:sp>
      <p:sp>
        <p:nvSpPr>
          <p:cNvPr id="5017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0180" name="Rectangle 3"/>
          <p:cNvSpPr>
            <a:spLocks noGrp="1" noChangeArrowheads="1"/>
          </p:cNvSpPr>
          <p:nvPr>
            <p:ph idx="1"/>
          </p:nvPr>
        </p:nvSpPr>
        <p:spPr>
          <a:xfrm>
            <a:off x="914400" y="1354138"/>
            <a:ext cx="7789863" cy="4598987"/>
          </a:xfrm>
        </p:spPr>
        <p:txBody>
          <a:bodyPr/>
          <a:lstStyle/>
          <a:p>
            <a:r>
              <a:rPr lang="en-US" altLang="zh-CN">
                <a:ea typeface="宋体" panose="02010600030101010101" pitchFamily="2" charset="-122"/>
              </a:rPr>
              <a:t>Satellites and their properties vary by altitude:</a:t>
            </a:r>
          </a:p>
          <a:p>
            <a:pPr lvl="1"/>
            <a:r>
              <a:rPr lang="en-US" altLang="zh-CN">
                <a:ea typeface="宋体" panose="02010600030101010101" pitchFamily="2" charset="-122"/>
              </a:rPr>
              <a:t>Geostationary (GEO), Medium-Earth Orbit (MEO),     and Low-Earth Orbit (LEO)</a:t>
            </a:r>
          </a:p>
        </p:txBody>
      </p:sp>
      <p:grpSp>
        <p:nvGrpSpPr>
          <p:cNvPr id="50181" name="Group 12"/>
          <p:cNvGrpSpPr>
            <a:grpSpLocks/>
          </p:cNvGrpSpPr>
          <p:nvPr/>
        </p:nvGrpSpPr>
        <p:grpSpPr bwMode="auto">
          <a:xfrm>
            <a:off x="1524000" y="2790825"/>
            <a:ext cx="5943600" cy="3267075"/>
            <a:chOff x="1657350" y="2590800"/>
            <a:chExt cx="5943600" cy="3267075"/>
          </a:xfrm>
        </p:grpSpPr>
        <p:pic>
          <p:nvPicPr>
            <p:cNvPr id="501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2590800"/>
              <a:ext cx="581025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TextBox 11"/>
            <p:cNvSpPr txBox="1">
              <a:spLocks noChangeArrowheads="1"/>
            </p:cNvSpPr>
            <p:nvPr/>
          </p:nvSpPr>
          <p:spPr bwMode="auto">
            <a:xfrm>
              <a:off x="6153150" y="2619375"/>
              <a:ext cx="14478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200">
                  <a:ea typeface="宋体" panose="02010600030101010101" pitchFamily="2" charset="-122"/>
                </a:rPr>
                <a:t>Sats needed for global coverage</a:t>
              </a:r>
            </a:p>
          </p:txBody>
        </p:sp>
      </p:grpSp>
    </p:spTree>
    <p:extLst>
      <p:ext uri="{BB962C8B-B14F-4D97-AF65-F5344CB8AC3E}">
        <p14:creationId xmlns:p14="http://schemas.microsoft.com/office/powerpoint/2010/main" val="2462388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a:ea typeface="宋体" panose="02010600030101010101" pitchFamily="2" charset="-122"/>
              </a:rPr>
              <a:t>Satellite frequency bands</a:t>
            </a:r>
          </a:p>
        </p:txBody>
      </p:sp>
      <p:sp>
        <p:nvSpPr>
          <p:cNvPr id="52227"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5222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grpSp>
        <p:nvGrpSpPr>
          <p:cNvPr id="52229" name="Group 1"/>
          <p:cNvGrpSpPr>
            <a:grpSpLocks/>
          </p:cNvGrpSpPr>
          <p:nvPr/>
        </p:nvGrpSpPr>
        <p:grpSpPr bwMode="auto">
          <a:xfrm>
            <a:off x="231775" y="2590800"/>
            <a:ext cx="8342313" cy="1898650"/>
            <a:chOff x="232541" y="2590800"/>
            <a:chExt cx="8341123" cy="1899402"/>
          </a:xfrm>
        </p:grpSpPr>
        <p:pic>
          <p:nvPicPr>
            <p:cNvPr id="522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41" y="2590800"/>
              <a:ext cx="8341123" cy="189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Rectangle 17"/>
            <p:cNvSpPr>
              <a:spLocks noChangeArrowheads="1"/>
            </p:cNvSpPr>
            <p:nvPr/>
          </p:nvSpPr>
          <p:spPr bwMode="auto">
            <a:xfrm>
              <a:off x="381000" y="2682240"/>
              <a:ext cx="8046720" cy="173736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zh-CN" sz="3200" b="1" i="1">
                <a:latin typeface="Baby Kruffy"/>
                <a:ea typeface="宋体" panose="02010600030101010101" pitchFamily="2" charset="-122"/>
              </a:endParaRPr>
            </a:p>
          </p:txBody>
        </p:sp>
      </p:grpSp>
    </p:spTree>
    <p:extLst>
      <p:ext uri="{BB962C8B-B14F-4D97-AF65-F5344CB8AC3E}">
        <p14:creationId xmlns:p14="http://schemas.microsoft.com/office/powerpoint/2010/main" val="1318511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a:ea typeface="宋体" panose="02010600030101010101" pitchFamily="2" charset="-122"/>
              </a:rPr>
              <a:t>Geostationary Satellites</a:t>
            </a:r>
          </a:p>
        </p:txBody>
      </p:sp>
      <p:sp>
        <p:nvSpPr>
          <p:cNvPr id="532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3252" name="Rectangle 3"/>
          <p:cNvSpPr>
            <a:spLocks noGrp="1" noChangeArrowheads="1"/>
          </p:cNvSpPr>
          <p:nvPr>
            <p:ph idx="1"/>
          </p:nvPr>
        </p:nvSpPr>
        <p:spPr>
          <a:xfrm>
            <a:off x="914400" y="1401763"/>
            <a:ext cx="7789863" cy="4598987"/>
          </a:xfrm>
        </p:spPr>
        <p:txBody>
          <a:bodyPr/>
          <a:lstStyle/>
          <a:p>
            <a:r>
              <a:rPr lang="en-US" altLang="zh-CN">
                <a:ea typeface="宋体" panose="02010600030101010101" pitchFamily="2" charset="-122"/>
              </a:rPr>
              <a:t>GEO satellites orbit 35,000 km above a fixed location</a:t>
            </a:r>
          </a:p>
          <a:p>
            <a:pPr marL="628650" lvl="2" indent="-285750"/>
            <a:r>
              <a:rPr lang="en-US" altLang="zh-CN">
                <a:ea typeface="宋体" panose="02010600030101010101" pitchFamily="2" charset="-122"/>
              </a:rPr>
              <a:t>VSAT (computers) can communicate with the help of a hub</a:t>
            </a:r>
          </a:p>
          <a:p>
            <a:pPr marL="628650" lvl="2" indent="-285750"/>
            <a:r>
              <a:rPr lang="en-US" altLang="zh-CN">
                <a:ea typeface="宋体" panose="02010600030101010101" pitchFamily="2" charset="-122"/>
              </a:rPr>
              <a:t>Different bands (L, S, C, Ku, Ka) in the GHz are in use but may be crowded or susceptible to rain.</a:t>
            </a:r>
          </a:p>
          <a:p>
            <a:endParaRPr lang="en-US" altLang="zh-CN">
              <a:ea typeface="宋体" panose="02010600030101010101" pitchFamily="2" charset="-122"/>
            </a:endParaRPr>
          </a:p>
        </p:txBody>
      </p:sp>
      <p:grpSp>
        <p:nvGrpSpPr>
          <p:cNvPr id="53253" name="Group 12"/>
          <p:cNvGrpSpPr>
            <a:grpSpLocks/>
          </p:cNvGrpSpPr>
          <p:nvPr/>
        </p:nvGrpSpPr>
        <p:grpSpPr bwMode="auto">
          <a:xfrm>
            <a:off x="2124075" y="3171825"/>
            <a:ext cx="5219700" cy="3316288"/>
            <a:chOff x="1133475" y="2253131"/>
            <a:chExt cx="5629274" cy="3576169"/>
          </a:xfrm>
        </p:grpSpPr>
        <p:pic>
          <p:nvPicPr>
            <p:cNvPr id="53255" name="Picture 2"/>
            <p:cNvPicPr>
              <a:picLocks noChangeAspect="1" noChangeArrowheads="1"/>
            </p:cNvPicPr>
            <p:nvPr/>
          </p:nvPicPr>
          <p:blipFill>
            <a:blip r:embed="rId2">
              <a:extLst>
                <a:ext uri="{28A0092B-C50C-407E-A947-70E740481C1C}">
                  <a14:useLocalDpi xmlns:a14="http://schemas.microsoft.com/office/drawing/2010/main" val="0"/>
                </a:ext>
              </a:extLst>
            </a:blip>
            <a:srcRect t="1971"/>
            <a:stretch>
              <a:fillRect/>
            </a:stretch>
          </p:blipFill>
          <p:spPr bwMode="auto">
            <a:xfrm>
              <a:off x="1391972" y="2253131"/>
              <a:ext cx="5370777" cy="357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TextBox 8"/>
            <p:cNvSpPr txBox="1">
              <a:spLocks noChangeArrowheads="1"/>
            </p:cNvSpPr>
            <p:nvPr/>
          </p:nvSpPr>
          <p:spPr bwMode="auto">
            <a:xfrm>
              <a:off x="1676400" y="4371975"/>
              <a:ext cx="77027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VSAT</a:t>
              </a:r>
            </a:p>
          </p:txBody>
        </p:sp>
        <p:sp>
          <p:nvSpPr>
            <p:cNvPr id="10" name="Freeform 9"/>
            <p:cNvSpPr/>
            <p:nvPr/>
          </p:nvSpPr>
          <p:spPr bwMode="auto">
            <a:xfrm rot="2908794">
              <a:off x="2018639" y="4798728"/>
              <a:ext cx="534114" cy="116421"/>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sp>
          <p:nvSpPr>
            <p:cNvPr id="53258" name="Rectangle 10"/>
            <p:cNvSpPr>
              <a:spLocks noChangeArrowheads="1"/>
            </p:cNvSpPr>
            <p:nvPr/>
          </p:nvSpPr>
          <p:spPr bwMode="auto">
            <a:xfrm>
              <a:off x="5648325" y="4933950"/>
              <a:ext cx="1028700" cy="581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53259" name="Rectangle 11"/>
            <p:cNvSpPr>
              <a:spLocks noChangeArrowheads="1"/>
            </p:cNvSpPr>
            <p:nvPr/>
          </p:nvSpPr>
          <p:spPr bwMode="auto">
            <a:xfrm>
              <a:off x="1133475" y="4886325"/>
              <a:ext cx="1028700" cy="581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53254" name="TextBox 17"/>
          <p:cNvSpPr txBox="1">
            <a:spLocks noChangeArrowheads="1"/>
          </p:cNvSpPr>
          <p:nvPr/>
        </p:nvSpPr>
        <p:spPr bwMode="auto">
          <a:xfrm>
            <a:off x="5257800" y="3206750"/>
            <a:ext cx="1544638"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GEO satellite</a:t>
            </a:r>
          </a:p>
        </p:txBody>
      </p:sp>
    </p:spTree>
    <p:extLst>
      <p:ext uri="{BB962C8B-B14F-4D97-AF65-F5344CB8AC3E}">
        <p14:creationId xmlns:p14="http://schemas.microsoft.com/office/powerpoint/2010/main" val="302615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a:ea typeface="宋体" panose="02010600030101010101" pitchFamily="2" charset="-122"/>
              </a:rPr>
              <a:t>Low-Earth Orbit Satellites</a:t>
            </a:r>
          </a:p>
        </p:txBody>
      </p:sp>
      <p:sp>
        <p:nvSpPr>
          <p:cNvPr id="5427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4276"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Systems such as Iridium use many low-latency satellites for coverage and route communications via them</a:t>
            </a:r>
          </a:p>
        </p:txBody>
      </p:sp>
      <p:pic>
        <p:nvPicPr>
          <p:cNvPr id="542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50" y="2419350"/>
            <a:ext cx="5807075"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11"/>
          <p:cNvSpPr>
            <a:spLocks noChangeArrowheads="1"/>
          </p:cNvSpPr>
          <p:nvPr/>
        </p:nvSpPr>
        <p:spPr bwMode="auto">
          <a:xfrm>
            <a:off x="4733925" y="5353050"/>
            <a:ext cx="39719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The Iridium satellites form six necklaces around the earth.</a:t>
            </a:r>
          </a:p>
        </p:txBody>
      </p:sp>
    </p:spTree>
    <p:extLst>
      <p:ext uri="{BB962C8B-B14F-4D97-AF65-F5344CB8AC3E}">
        <p14:creationId xmlns:p14="http://schemas.microsoft.com/office/powerpoint/2010/main" val="4095758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a:ea typeface="宋体" panose="02010600030101010101" pitchFamily="2" charset="-122"/>
              </a:rPr>
              <a:t>Satellite vs. Fiber</a:t>
            </a:r>
          </a:p>
        </p:txBody>
      </p:sp>
      <p:sp>
        <p:nvSpPr>
          <p:cNvPr id="5632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632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Satellite:</a:t>
            </a:r>
          </a:p>
          <a:p>
            <a:pPr lvl="2">
              <a:buFont typeface="Arial" panose="020B0604020202020204" pitchFamily="34" charset="0"/>
              <a:buChar char="+"/>
            </a:pPr>
            <a:r>
              <a:rPr lang="en-US" altLang="zh-CN">
                <a:ea typeface="宋体" panose="02010600030101010101" pitchFamily="2" charset="-122"/>
              </a:rPr>
              <a:t>Can rapidly set up anywhere/anytime communications (after satellites have been launched)</a:t>
            </a:r>
          </a:p>
          <a:p>
            <a:pPr lvl="2">
              <a:buFont typeface="Arial" panose="020B0604020202020204" pitchFamily="34" charset="0"/>
              <a:buChar char="+"/>
            </a:pPr>
            <a:r>
              <a:rPr lang="en-US" altLang="zh-CN">
                <a:ea typeface="宋体" panose="02010600030101010101" pitchFamily="2" charset="-122"/>
              </a:rPr>
              <a:t>Can broadcast to large regions</a:t>
            </a:r>
          </a:p>
          <a:p>
            <a:pPr lvl="2"/>
            <a:r>
              <a:rPr lang="en-US" altLang="zh-CN">
                <a:ea typeface="宋体" panose="02010600030101010101" pitchFamily="2" charset="-122"/>
              </a:rPr>
              <a:t>Limited bandwidth and interference to manage </a:t>
            </a:r>
          </a:p>
          <a:p>
            <a:r>
              <a:rPr lang="en-US" altLang="zh-CN">
                <a:ea typeface="宋体" panose="02010600030101010101" pitchFamily="2" charset="-122"/>
              </a:rPr>
              <a:t>Fiber:</a:t>
            </a:r>
          </a:p>
          <a:p>
            <a:pPr lvl="2">
              <a:buFont typeface="Arial" panose="020B0604020202020204" pitchFamily="34" charset="0"/>
              <a:buChar char="+"/>
            </a:pPr>
            <a:r>
              <a:rPr lang="en-US" altLang="zh-CN">
                <a:ea typeface="宋体" panose="02010600030101010101" pitchFamily="2" charset="-122"/>
              </a:rPr>
              <a:t>Enormous bandwidth over long distances</a:t>
            </a:r>
          </a:p>
          <a:p>
            <a:pPr lvl="2"/>
            <a:r>
              <a:rPr lang="en-US" altLang="zh-CN">
                <a:ea typeface="宋体" panose="02010600030101010101" pitchFamily="2" charset="-122"/>
              </a:rPr>
              <a:t>Installation can be more expensive/difficult</a:t>
            </a:r>
          </a:p>
          <a:p>
            <a:endParaRPr lang="en-US" altLang="zh-CN">
              <a:ea typeface="宋体" panose="02010600030101010101" pitchFamily="2" charset="-122"/>
            </a:endParaRPr>
          </a:p>
        </p:txBody>
      </p:sp>
    </p:spTree>
    <p:extLst>
      <p:ext uri="{BB962C8B-B14F-4D97-AF65-F5344CB8AC3E}">
        <p14:creationId xmlns:p14="http://schemas.microsoft.com/office/powerpoint/2010/main" val="592485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0" y="685800"/>
            <a:ext cx="9144000" cy="1143000"/>
          </a:xfrm>
        </p:spPr>
        <p:txBody>
          <a:bodyPr/>
          <a:lstStyle/>
          <a:p>
            <a:r>
              <a:rPr lang="en-US" altLang="zh-CN">
                <a:ea typeface="宋体" panose="02010600030101010101" pitchFamily="2" charset="-122"/>
              </a:rPr>
              <a:t>The Physical Layer</a:t>
            </a:r>
            <a:br>
              <a:rPr lang="en-US" altLang="zh-CN">
                <a:ea typeface="宋体" panose="02010600030101010101" pitchFamily="2" charset="-122"/>
              </a:rPr>
            </a:br>
            <a:r>
              <a:rPr lang="en-US" altLang="zh-CN" sz="2400">
                <a:solidFill>
                  <a:srgbClr val="7F7F7F"/>
                </a:solidFill>
                <a:ea typeface="宋体" panose="02010600030101010101" pitchFamily="2" charset="-122"/>
              </a:rPr>
              <a:t>Chapter 2</a:t>
            </a:r>
            <a:endParaRPr lang="en-US" altLang="zh-CN">
              <a:ea typeface="宋体" panose="02010600030101010101" pitchFamily="2" charset="-122"/>
            </a:endParaRPr>
          </a:p>
        </p:txBody>
      </p:sp>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124" name="Subtitle 2"/>
          <p:cNvSpPr>
            <a:spLocks noGrp="1"/>
          </p:cNvSpPr>
          <p:nvPr>
            <p:ph idx="1"/>
          </p:nvPr>
        </p:nvSpPr>
        <p:spPr>
          <a:xfrm>
            <a:off x="1257300" y="1990725"/>
            <a:ext cx="6686550" cy="4019550"/>
          </a:xfrm>
        </p:spPr>
        <p:txBody>
          <a:bodyPr/>
          <a:lstStyle/>
          <a:p>
            <a:pPr lvl="1"/>
            <a:r>
              <a:rPr lang="en-US" altLang="zh-CN">
                <a:ea typeface="宋体" panose="02010600030101010101" pitchFamily="2" charset="-122"/>
              </a:rPr>
              <a:t>Theoretical Basis for Data Communications</a:t>
            </a:r>
          </a:p>
          <a:p>
            <a:pPr lvl="1"/>
            <a:r>
              <a:rPr lang="en-US" altLang="zh-CN">
                <a:ea typeface="宋体" panose="02010600030101010101" pitchFamily="2" charset="-122"/>
              </a:rPr>
              <a:t>Guided Transmission Media</a:t>
            </a:r>
          </a:p>
          <a:p>
            <a:pPr lvl="1"/>
            <a:r>
              <a:rPr lang="en-US" altLang="zh-CN">
                <a:ea typeface="宋体" panose="02010600030101010101" pitchFamily="2" charset="-122"/>
              </a:rPr>
              <a:t>Wireless Transmission</a:t>
            </a:r>
          </a:p>
          <a:p>
            <a:pPr lvl="1"/>
            <a:r>
              <a:rPr lang="en-US" altLang="zh-CN">
                <a:solidFill>
                  <a:srgbClr val="7F7F7F"/>
                </a:solidFill>
                <a:ea typeface="宋体" panose="02010600030101010101" pitchFamily="2" charset="-122"/>
              </a:rPr>
              <a:t>Communication Satellites</a:t>
            </a:r>
          </a:p>
          <a:p>
            <a:pPr lvl="1"/>
            <a:r>
              <a:rPr lang="en-US" altLang="zh-CN">
                <a:ea typeface="宋体" panose="02010600030101010101" pitchFamily="2" charset="-122"/>
              </a:rPr>
              <a:t>Digital Modulation and Multiplexing</a:t>
            </a:r>
          </a:p>
          <a:p>
            <a:pPr lvl="1"/>
            <a:r>
              <a:rPr lang="en-US" altLang="zh-CN">
                <a:solidFill>
                  <a:srgbClr val="7F7F7F"/>
                </a:solidFill>
                <a:ea typeface="宋体" panose="02010600030101010101" pitchFamily="2" charset="-122"/>
              </a:rPr>
              <a:t>Public Switched Telephone Network</a:t>
            </a:r>
          </a:p>
          <a:p>
            <a:pPr lvl="1"/>
            <a:r>
              <a:rPr lang="en-US" altLang="zh-CN">
                <a:solidFill>
                  <a:srgbClr val="7F7F7F"/>
                </a:solidFill>
                <a:ea typeface="宋体" panose="02010600030101010101" pitchFamily="2" charset="-122"/>
              </a:rPr>
              <a:t>Mobile Telephone System</a:t>
            </a:r>
          </a:p>
          <a:p>
            <a:pPr lvl="1"/>
            <a:r>
              <a:rPr lang="en-US" altLang="zh-CN">
                <a:solidFill>
                  <a:srgbClr val="7F7F7F"/>
                </a:solidFill>
                <a:ea typeface="宋体" panose="02010600030101010101" pitchFamily="2" charset="-122"/>
              </a:rPr>
              <a:t>Cable Television</a:t>
            </a:r>
          </a:p>
          <a:p>
            <a:pPr lvl="1"/>
            <a:endParaRPr lang="en-US" altLang="zh-CN" sz="1800">
              <a:solidFill>
                <a:srgbClr val="7F7F7F"/>
              </a:solidFill>
              <a:ea typeface="宋体" panose="02010600030101010101" pitchFamily="2" charset="-122"/>
            </a:endParaRPr>
          </a:p>
        </p:txBody>
      </p:sp>
    </p:spTree>
    <p:extLst>
      <p:ext uri="{BB962C8B-B14F-4D97-AF65-F5344CB8AC3E}">
        <p14:creationId xmlns:p14="http://schemas.microsoft.com/office/powerpoint/2010/main" val="3320067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mph" presetSubtype="0" fill="hold" nodeType="clickEffect">
                                  <p:stCondLst>
                                    <p:cond delay="0"/>
                                  </p:stCondLst>
                                  <p:childTnLst>
                                    <p:animClr clrSpc="rgb" dir="cw">
                                      <p:cBhvr override="childStyle">
                                        <p:cTn id="6" dur="500" fill="hold"/>
                                        <p:tgtEl>
                                          <p:spTgt spid="5124">
                                            <p:txEl>
                                              <p:pRg st="4" end="4"/>
                                            </p:txEl>
                                          </p:spTgt>
                                        </p:tgtEl>
                                        <p:attrNameLst>
                                          <p:attrName>style.color</p:attrName>
                                        </p:attrNameLst>
                                      </p:cBhvr>
                                      <p:to>
                                        <a:srgbClr val="0000FF"/>
                                      </p:to>
                                    </p:animClr>
                                    <p:animClr clrSpc="rgb" dir="cw">
                                      <p:cBhvr>
                                        <p:cTn id="7" dur="500" fill="hold"/>
                                        <p:tgtEl>
                                          <p:spTgt spid="5124">
                                            <p:txEl>
                                              <p:pRg st="4" end="4"/>
                                            </p:txEl>
                                          </p:spTgt>
                                        </p:tgtEl>
                                        <p:attrNameLst>
                                          <p:attrName>fillcolor</p:attrName>
                                        </p:attrNameLst>
                                      </p:cBhvr>
                                      <p:to>
                                        <a:srgbClr val="0000FF"/>
                                      </p:to>
                                    </p:animClr>
                                    <p:set>
                                      <p:cBhvr>
                                        <p:cTn id="8" dur="500" fill="hold"/>
                                        <p:tgtEl>
                                          <p:spTgt spid="5124">
                                            <p:txEl>
                                              <p:pRg st="4" end="4"/>
                                            </p:txEl>
                                          </p:spTgt>
                                        </p:tgtEl>
                                        <p:attrNameLst>
                                          <p:attrName>fill.type</p:attrName>
                                        </p:attrNameLst>
                                      </p:cBhvr>
                                      <p:to>
                                        <p:strVal val="solid"/>
                                      </p:to>
                                    </p:set>
                                    <p:set>
                                      <p:cBhvr>
                                        <p:cTn id="9" dur="500" fill="hold"/>
                                        <p:tgtEl>
                                          <p:spTgt spid="5124">
                                            <p:txEl>
                                              <p:pRg st="4" end="4"/>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5124">
                                            <p:txEl>
                                              <p:pRg st="5" end="5"/>
                                            </p:txEl>
                                          </p:spTgt>
                                        </p:tgtEl>
                                        <p:attrNameLst>
                                          <p:attrName>style.color</p:attrName>
                                        </p:attrNameLst>
                                      </p:cBhvr>
                                      <p:to>
                                        <a:srgbClr val="0000FF"/>
                                      </p:to>
                                    </p:animClr>
                                    <p:animClr clrSpc="rgb" dir="cw">
                                      <p:cBhvr>
                                        <p:cTn id="12" dur="500" fill="hold"/>
                                        <p:tgtEl>
                                          <p:spTgt spid="5124">
                                            <p:txEl>
                                              <p:pRg st="5" end="5"/>
                                            </p:txEl>
                                          </p:spTgt>
                                        </p:tgtEl>
                                        <p:attrNameLst>
                                          <p:attrName>fillcolor</p:attrName>
                                        </p:attrNameLst>
                                      </p:cBhvr>
                                      <p:to>
                                        <a:srgbClr val="0000FF"/>
                                      </p:to>
                                    </p:animClr>
                                    <p:set>
                                      <p:cBhvr>
                                        <p:cTn id="13" dur="500" fill="hold"/>
                                        <p:tgtEl>
                                          <p:spTgt spid="5124">
                                            <p:txEl>
                                              <p:pRg st="5" end="5"/>
                                            </p:txEl>
                                          </p:spTgt>
                                        </p:tgtEl>
                                        <p:attrNameLst>
                                          <p:attrName>fill.type</p:attrName>
                                        </p:attrNameLst>
                                      </p:cBhvr>
                                      <p:to>
                                        <p:strVal val="solid"/>
                                      </p:to>
                                    </p:set>
                                    <p:set>
                                      <p:cBhvr>
                                        <p:cTn id="14" dur="500" fill="hold"/>
                                        <p:tgtEl>
                                          <p:spTgt spid="5124">
                                            <p:txEl>
                                              <p:pRg st="5" end="5"/>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5124">
                                            <p:txEl>
                                              <p:pRg st="6" end="6"/>
                                            </p:txEl>
                                          </p:spTgt>
                                        </p:tgtEl>
                                        <p:attrNameLst>
                                          <p:attrName>style.color</p:attrName>
                                        </p:attrNameLst>
                                      </p:cBhvr>
                                      <p:to>
                                        <a:srgbClr val="0000FF"/>
                                      </p:to>
                                    </p:animClr>
                                    <p:animClr clrSpc="rgb" dir="cw">
                                      <p:cBhvr>
                                        <p:cTn id="17" dur="500" fill="hold"/>
                                        <p:tgtEl>
                                          <p:spTgt spid="5124">
                                            <p:txEl>
                                              <p:pRg st="6" end="6"/>
                                            </p:txEl>
                                          </p:spTgt>
                                        </p:tgtEl>
                                        <p:attrNameLst>
                                          <p:attrName>fillcolor</p:attrName>
                                        </p:attrNameLst>
                                      </p:cBhvr>
                                      <p:to>
                                        <a:srgbClr val="0000FF"/>
                                      </p:to>
                                    </p:animClr>
                                    <p:set>
                                      <p:cBhvr>
                                        <p:cTn id="18" dur="500" fill="hold"/>
                                        <p:tgtEl>
                                          <p:spTgt spid="5124">
                                            <p:txEl>
                                              <p:pRg st="6" end="6"/>
                                            </p:txEl>
                                          </p:spTgt>
                                        </p:tgtEl>
                                        <p:attrNameLst>
                                          <p:attrName>fill.type</p:attrName>
                                        </p:attrNameLst>
                                      </p:cBhvr>
                                      <p:to>
                                        <p:strVal val="solid"/>
                                      </p:to>
                                    </p:set>
                                    <p:set>
                                      <p:cBhvr>
                                        <p:cTn id="19" dur="500" fill="hold"/>
                                        <p:tgtEl>
                                          <p:spTgt spid="5124">
                                            <p:txEl>
                                              <p:pRg st="6" end="6"/>
                                            </p:txEl>
                                          </p:spTgt>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5124">
                                            <p:txEl>
                                              <p:pRg st="7" end="7"/>
                                            </p:txEl>
                                          </p:spTgt>
                                        </p:tgtEl>
                                        <p:attrNameLst>
                                          <p:attrName>style.color</p:attrName>
                                        </p:attrNameLst>
                                      </p:cBhvr>
                                      <p:to>
                                        <a:srgbClr val="0000FF"/>
                                      </p:to>
                                    </p:animClr>
                                    <p:animClr clrSpc="rgb" dir="cw">
                                      <p:cBhvr>
                                        <p:cTn id="22" dur="500" fill="hold"/>
                                        <p:tgtEl>
                                          <p:spTgt spid="5124">
                                            <p:txEl>
                                              <p:pRg st="7" end="7"/>
                                            </p:txEl>
                                          </p:spTgt>
                                        </p:tgtEl>
                                        <p:attrNameLst>
                                          <p:attrName>fillcolor</p:attrName>
                                        </p:attrNameLst>
                                      </p:cBhvr>
                                      <p:to>
                                        <a:srgbClr val="0000FF"/>
                                      </p:to>
                                    </p:animClr>
                                    <p:set>
                                      <p:cBhvr>
                                        <p:cTn id="23" dur="500" fill="hold"/>
                                        <p:tgtEl>
                                          <p:spTgt spid="5124">
                                            <p:txEl>
                                              <p:pRg st="7" end="7"/>
                                            </p:txEl>
                                          </p:spTgt>
                                        </p:tgtEl>
                                        <p:attrNameLst>
                                          <p:attrName>fill.type</p:attrName>
                                        </p:attrNameLst>
                                      </p:cBhvr>
                                      <p:to>
                                        <p:strVal val="solid"/>
                                      </p:to>
                                    </p:set>
                                    <p:set>
                                      <p:cBhvr>
                                        <p:cTn id="24" dur="500" fill="hold"/>
                                        <p:tgtEl>
                                          <p:spTgt spid="5124">
                                            <p:txEl>
                                              <p:pRg st="7" end="7"/>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zh-CN">
                <a:ea typeface="宋体" panose="02010600030101010101" pitchFamily="2" charset="-122"/>
              </a:rPr>
              <a:t>The Physical Layer</a:t>
            </a:r>
          </a:p>
        </p:txBody>
      </p:sp>
      <p:sp>
        <p:nvSpPr>
          <p:cNvPr id="717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172" name="Content Placeholder 2"/>
          <p:cNvSpPr>
            <a:spLocks noGrp="1"/>
          </p:cNvSpPr>
          <p:nvPr>
            <p:ph idx="1"/>
          </p:nvPr>
        </p:nvSpPr>
        <p:spPr>
          <a:xfrm>
            <a:off x="914400" y="1611313"/>
            <a:ext cx="5429250" cy="4598987"/>
          </a:xfrm>
        </p:spPr>
        <p:txBody>
          <a:bodyPr/>
          <a:lstStyle/>
          <a:p>
            <a:r>
              <a:rPr lang="en-US" altLang="zh-CN">
                <a:ea typeface="宋体" panose="02010600030101010101" pitchFamily="2" charset="-122"/>
              </a:rPr>
              <a:t>Foundation on which other layers build</a:t>
            </a:r>
          </a:p>
          <a:p>
            <a:pPr lvl="1"/>
            <a:r>
              <a:rPr lang="en-US" altLang="zh-CN">
                <a:ea typeface="宋体" panose="02010600030101010101" pitchFamily="2" charset="-122"/>
              </a:rPr>
              <a:t>Properties of wires, fiber, wireless limit what the network can do</a:t>
            </a:r>
          </a:p>
          <a:p>
            <a:pPr lvl="1"/>
            <a:endParaRPr lang="en-US" altLang="zh-CN">
              <a:ea typeface="宋体" panose="02010600030101010101" pitchFamily="2" charset="-122"/>
            </a:endParaRPr>
          </a:p>
          <a:p>
            <a:r>
              <a:rPr lang="en-US" altLang="zh-CN">
                <a:ea typeface="宋体" panose="02010600030101010101" pitchFamily="2" charset="-122"/>
              </a:rPr>
              <a:t>Key problem is to send (digital) bits using only (analog) signals</a:t>
            </a:r>
          </a:p>
          <a:p>
            <a:pPr lvl="1"/>
            <a:r>
              <a:rPr lang="en-US" altLang="zh-CN">
                <a:ea typeface="宋体" panose="02010600030101010101" pitchFamily="2" charset="-122"/>
              </a:rPr>
              <a:t>This is called modulation</a:t>
            </a:r>
          </a:p>
          <a:p>
            <a:endParaRPr lang="en-US" altLang="zh-CN">
              <a:ea typeface="宋体" panose="02010600030101010101" pitchFamily="2" charset="-122"/>
            </a:endParaRPr>
          </a:p>
        </p:txBody>
      </p:sp>
      <p:grpSp>
        <p:nvGrpSpPr>
          <p:cNvPr id="7173" name="Group 26"/>
          <p:cNvGrpSpPr>
            <a:grpSpLocks/>
          </p:cNvGrpSpPr>
          <p:nvPr/>
        </p:nvGrpSpPr>
        <p:grpSpPr bwMode="auto">
          <a:xfrm>
            <a:off x="6753225" y="2257425"/>
            <a:ext cx="1466850" cy="1920875"/>
            <a:chOff x="6753225" y="2638425"/>
            <a:chExt cx="1466850" cy="1920875"/>
          </a:xfrm>
        </p:grpSpPr>
        <p:sp>
          <p:nvSpPr>
            <p:cNvPr id="7174" name="Rectangle 4"/>
            <p:cNvSpPr>
              <a:spLocks noChangeArrowheads="1"/>
            </p:cNvSpPr>
            <p:nvPr/>
          </p:nvSpPr>
          <p:spPr bwMode="auto">
            <a:xfrm>
              <a:off x="6753225" y="4178300"/>
              <a:ext cx="1447800" cy="381000"/>
            </a:xfrm>
            <a:prstGeom prst="rect">
              <a:avLst/>
            </a:prstGeom>
            <a:solidFill>
              <a:srgbClr val="FF2BD8">
                <a:alpha val="50195"/>
              </a:srgbClr>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5" name="Rectangle 5"/>
            <p:cNvSpPr>
              <a:spLocks noChangeArrowheads="1"/>
            </p:cNvSpPr>
            <p:nvPr/>
          </p:nvSpPr>
          <p:spPr bwMode="auto">
            <a:xfrm>
              <a:off x="6753225" y="3797300"/>
              <a:ext cx="1447800" cy="381000"/>
            </a:xfrm>
            <a:prstGeom prst="rect">
              <a:avLst/>
            </a:prstGeom>
            <a:solidFill>
              <a:schemeClr val="bg1"/>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6" name="Rectangle 6"/>
            <p:cNvSpPr>
              <a:spLocks noChangeArrowheads="1"/>
            </p:cNvSpPr>
            <p:nvPr/>
          </p:nvSpPr>
          <p:spPr bwMode="auto">
            <a:xfrm>
              <a:off x="6753225" y="3416300"/>
              <a:ext cx="1447800" cy="381000"/>
            </a:xfrm>
            <a:prstGeom prst="rect">
              <a:avLst/>
            </a:prstGeom>
            <a:solidFill>
              <a:schemeClr val="bg1"/>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7" name="Rectangle 7"/>
            <p:cNvSpPr>
              <a:spLocks noChangeArrowheads="1"/>
            </p:cNvSpPr>
            <p:nvPr/>
          </p:nvSpPr>
          <p:spPr bwMode="auto">
            <a:xfrm>
              <a:off x="6753225" y="3035300"/>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8" name="Rectangle 10"/>
            <p:cNvSpPr>
              <a:spLocks noChangeArrowheads="1"/>
            </p:cNvSpPr>
            <p:nvPr/>
          </p:nvSpPr>
          <p:spPr bwMode="auto">
            <a:xfrm>
              <a:off x="6753225" y="265747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9" name="Text Box 11"/>
            <p:cNvSpPr txBox="1">
              <a:spLocks noChangeArrowheads="1"/>
            </p:cNvSpPr>
            <p:nvPr/>
          </p:nvSpPr>
          <p:spPr bwMode="auto">
            <a:xfrm>
              <a:off x="6916738" y="4162425"/>
              <a:ext cx="1131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Physical</a:t>
              </a:r>
            </a:p>
          </p:txBody>
        </p:sp>
        <p:sp>
          <p:nvSpPr>
            <p:cNvPr id="7180" name="Text Box 12"/>
            <p:cNvSpPr txBox="1">
              <a:spLocks noChangeArrowheads="1"/>
            </p:cNvSpPr>
            <p:nvPr/>
          </p:nvSpPr>
          <p:spPr bwMode="auto">
            <a:xfrm>
              <a:off x="7145975" y="3797300"/>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Link</a:t>
              </a:r>
            </a:p>
          </p:txBody>
        </p:sp>
        <p:sp>
          <p:nvSpPr>
            <p:cNvPr id="7181" name="Text Box 13"/>
            <p:cNvSpPr txBox="1">
              <a:spLocks noChangeArrowheads="1"/>
            </p:cNvSpPr>
            <p:nvPr/>
          </p:nvSpPr>
          <p:spPr bwMode="auto">
            <a:xfrm>
              <a:off x="6904038" y="3432175"/>
              <a:ext cx="1116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Network</a:t>
              </a:r>
            </a:p>
          </p:txBody>
        </p:sp>
        <p:sp>
          <p:nvSpPr>
            <p:cNvPr id="7182" name="Text Box 14"/>
            <p:cNvSpPr txBox="1">
              <a:spLocks noChangeArrowheads="1"/>
            </p:cNvSpPr>
            <p:nvPr/>
          </p:nvSpPr>
          <p:spPr bwMode="auto">
            <a:xfrm>
              <a:off x="6818313" y="303530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Transport</a:t>
              </a:r>
            </a:p>
          </p:txBody>
        </p:sp>
        <p:sp>
          <p:nvSpPr>
            <p:cNvPr id="7183" name="Text Box 17"/>
            <p:cNvSpPr txBox="1">
              <a:spLocks noChangeArrowheads="1"/>
            </p:cNvSpPr>
            <p:nvPr/>
          </p:nvSpPr>
          <p:spPr bwMode="auto">
            <a:xfrm>
              <a:off x="6791325" y="2638425"/>
              <a:ext cx="142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Application</a:t>
              </a:r>
            </a:p>
          </p:txBody>
        </p:sp>
      </p:grpSp>
    </p:spTree>
    <p:extLst>
      <p:ext uri="{BB962C8B-B14F-4D97-AF65-F5344CB8AC3E}">
        <p14:creationId xmlns:p14="http://schemas.microsoft.com/office/powerpoint/2010/main" val="309977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a:ea typeface="宋体" panose="02010600030101010101" pitchFamily="2" charset="-122"/>
              </a:rPr>
              <a:t>Digital Modulation and Multiplexing</a:t>
            </a:r>
          </a:p>
        </p:txBody>
      </p:sp>
      <p:sp>
        <p:nvSpPr>
          <p:cNvPr id="921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9220" name="Rectangle 3"/>
          <p:cNvSpPr>
            <a:spLocks noGrp="1" noChangeArrowheads="1"/>
          </p:cNvSpPr>
          <p:nvPr>
            <p:ph idx="1"/>
          </p:nvPr>
        </p:nvSpPr>
        <p:spPr>
          <a:xfrm>
            <a:off x="1381125" y="1714500"/>
            <a:ext cx="7315200" cy="4019550"/>
          </a:xfrm>
        </p:spPr>
        <p:txBody>
          <a:bodyPr/>
          <a:lstStyle/>
          <a:p>
            <a:pPr>
              <a:spcAft>
                <a:spcPts val="1800"/>
              </a:spcAft>
            </a:pPr>
            <a:r>
              <a:rPr lang="en-US" altLang="zh-CN" u="sng">
                <a:ea typeface="宋体" panose="02010600030101010101" pitchFamily="2" charset="-122"/>
              </a:rPr>
              <a:t>Modulation</a:t>
            </a:r>
            <a:r>
              <a:rPr lang="en-US" altLang="zh-CN">
                <a:ea typeface="宋体" panose="02010600030101010101" pitchFamily="2" charset="-122"/>
              </a:rPr>
              <a:t> schemes send bits as signals; </a:t>
            </a:r>
            <a:r>
              <a:rPr lang="en-US" altLang="zh-CN" u="sng">
                <a:ea typeface="宋体" panose="02010600030101010101" pitchFamily="2" charset="-122"/>
              </a:rPr>
              <a:t>multiplexing</a:t>
            </a:r>
            <a:r>
              <a:rPr lang="en-US" altLang="zh-CN">
                <a:ea typeface="宋体" panose="02010600030101010101" pitchFamily="2" charset="-122"/>
              </a:rPr>
              <a:t> schemes share a channel among users.</a:t>
            </a:r>
          </a:p>
          <a:p>
            <a:pPr lvl="1"/>
            <a:r>
              <a:rPr lang="en-US" altLang="zh-CN">
                <a:ea typeface="宋体" panose="02010600030101010101" pitchFamily="2" charset="-122"/>
              </a:rPr>
              <a:t>Baseband Transmission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Passband Transmission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Frequency Division Multiplexing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Time Division Multiplexing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Code Division Multiple Access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p:txBody>
      </p:sp>
    </p:spTree>
    <p:extLst>
      <p:ext uri="{BB962C8B-B14F-4D97-AF65-F5344CB8AC3E}">
        <p14:creationId xmlns:p14="http://schemas.microsoft.com/office/powerpoint/2010/main" val="661050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en-US" altLang="zh-CN">
                <a:ea typeface="宋体" panose="02010600030101010101" pitchFamily="2" charset="-122"/>
              </a:rPr>
              <a:t>Units of period and frequency</a:t>
            </a:r>
            <a:endParaRPr lang="zh-CN" altLang="en-US">
              <a:ea typeface="宋体" panose="02010600030101010101" pitchFamily="2" charset="-122"/>
            </a:endParaRPr>
          </a:p>
        </p:txBody>
      </p:sp>
      <p:sp>
        <p:nvSpPr>
          <p:cNvPr id="14339"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1434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143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63" y="2606675"/>
            <a:ext cx="8213725"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542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8" y="2365375"/>
            <a:ext cx="60579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p:txBody>
          <a:bodyPr/>
          <a:lstStyle/>
          <a:p>
            <a:r>
              <a:rPr lang="en-US" altLang="zh-CN">
                <a:ea typeface="宋体" panose="02010600030101010101" pitchFamily="2" charset="-122"/>
              </a:rPr>
              <a:t>Baseband Transmission</a:t>
            </a:r>
          </a:p>
        </p:txBody>
      </p:sp>
      <p:sp>
        <p:nvSpPr>
          <p:cNvPr id="10244" name="Rectangle 3"/>
          <p:cNvSpPr>
            <a:spLocks noGrp="1" noChangeArrowheads="1"/>
          </p:cNvSpPr>
          <p:nvPr>
            <p:ph type="body" idx="1"/>
          </p:nvPr>
        </p:nvSpPr>
        <p:spPr>
          <a:xfrm>
            <a:off x="457200" y="1143000"/>
            <a:ext cx="8229600" cy="1663700"/>
          </a:xfrm>
        </p:spPr>
        <p:txBody>
          <a:bodyPr/>
          <a:lstStyle/>
          <a:p>
            <a:r>
              <a:rPr lang="it-IT" altLang="zh-CN">
                <a:ea typeface="宋体" panose="02010600030101010101" pitchFamily="2" charset="-122"/>
              </a:rPr>
              <a:t>Line codes send </a:t>
            </a:r>
            <a:r>
              <a:rPr lang="it-IT" altLang="zh-CN" u="sng">
                <a:ea typeface="宋体" panose="02010600030101010101" pitchFamily="2" charset="-122"/>
              </a:rPr>
              <a:t>symbols</a:t>
            </a:r>
            <a:r>
              <a:rPr lang="it-IT" altLang="zh-CN">
                <a:ea typeface="宋体" panose="02010600030101010101" pitchFamily="2" charset="-122"/>
              </a:rPr>
              <a:t> that represent one or more bits</a:t>
            </a:r>
          </a:p>
          <a:p>
            <a:pPr lvl="1"/>
            <a:r>
              <a:rPr lang="it-IT" altLang="zh-CN">
                <a:ea typeface="宋体" panose="02010600030101010101" pitchFamily="2" charset="-122"/>
              </a:rPr>
              <a:t>NRZ is the simplest, literal line code (+1V=“1”, -1V=“0”)</a:t>
            </a:r>
          </a:p>
          <a:p>
            <a:pPr lvl="1"/>
            <a:r>
              <a:rPr lang="it-IT" altLang="zh-CN">
                <a:ea typeface="宋体" panose="02010600030101010101" pitchFamily="2" charset="-122"/>
              </a:rPr>
              <a:t>Other codes tradeoff bandwidth and signal transitions</a:t>
            </a:r>
          </a:p>
          <a:p>
            <a:r>
              <a:rPr lang="it-IT" altLang="zh-CN">
                <a:ea typeface="宋体" panose="02010600030101010101" pitchFamily="2" charset="-122"/>
              </a:rPr>
              <a:t> </a:t>
            </a:r>
            <a:endParaRPr lang="en-US" altLang="zh-CN">
              <a:ea typeface="宋体" panose="02010600030101010101" pitchFamily="2" charset="-122"/>
            </a:endParaRPr>
          </a:p>
        </p:txBody>
      </p:sp>
      <p:sp>
        <p:nvSpPr>
          <p:cNvPr id="10245"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10246" name="Rectangle 11"/>
          <p:cNvSpPr>
            <a:spLocks noChangeArrowheads="1"/>
          </p:cNvSpPr>
          <p:nvPr/>
        </p:nvSpPr>
        <p:spPr bwMode="auto">
          <a:xfrm>
            <a:off x="2600325" y="6019800"/>
            <a:ext cx="3971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it-IT" altLang="zh-CN" sz="1800">
                <a:ea typeface="宋体" panose="02010600030101010101" pitchFamily="2" charset="-122"/>
              </a:rPr>
              <a:t>Four different line codes</a:t>
            </a:r>
            <a:endParaRPr lang="en-US" altLang="zh-CN" sz="1800">
              <a:ea typeface="宋体" panose="02010600030101010101" pitchFamily="2" charset="-122"/>
            </a:endParaRPr>
          </a:p>
        </p:txBody>
      </p:sp>
      <p:cxnSp>
        <p:nvCxnSpPr>
          <p:cNvPr id="5" name="直接连接符 4"/>
          <p:cNvCxnSpPr/>
          <p:nvPr/>
        </p:nvCxnSpPr>
        <p:spPr bwMode="auto">
          <a:xfrm>
            <a:off x="3822700" y="3713163"/>
            <a:ext cx="399415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7" name="乘号 6"/>
          <p:cNvSpPr/>
          <p:nvPr/>
        </p:nvSpPr>
        <p:spPr bwMode="auto">
          <a:xfrm>
            <a:off x="7921625" y="3384550"/>
            <a:ext cx="457200" cy="639763"/>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a:lstStyle/>
          <a:p>
            <a:pPr algn="ctr" eaLnBrk="1" hangingPunct="1">
              <a:defRPr/>
            </a:pPr>
            <a:endParaRPr lang="zh-CN" altLang="en-US">
              <a:latin typeface="Arial" charset="0"/>
            </a:endParaRPr>
          </a:p>
        </p:txBody>
      </p:sp>
    </p:spTree>
    <p:extLst>
      <p:ext uri="{BB962C8B-B14F-4D97-AF65-F5344CB8AC3E}">
        <p14:creationId xmlns:p14="http://schemas.microsoft.com/office/powerpoint/2010/main" val="3335633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en-US" altLang="zh-CN">
                <a:ea typeface="宋体" panose="02010600030101010101" pitchFamily="2" charset="-122"/>
              </a:rPr>
              <a:t>Criteria of good line coding schemes</a:t>
            </a:r>
            <a:endParaRPr lang="zh-CN" altLang="en-US">
              <a:ea typeface="宋体" panose="02010600030101010101" pitchFamily="2" charset="-122"/>
            </a:endParaRPr>
          </a:p>
        </p:txBody>
      </p:sp>
      <p:sp>
        <p:nvSpPr>
          <p:cNvPr id="12291" name="内容占位符 2"/>
          <p:cNvSpPr>
            <a:spLocks noGrp="1"/>
          </p:cNvSpPr>
          <p:nvPr>
            <p:ph idx="1"/>
          </p:nvPr>
        </p:nvSpPr>
        <p:spPr/>
        <p:txBody>
          <a:bodyPr/>
          <a:lstStyle/>
          <a:p>
            <a:pPr marL="342900" indent="-342900">
              <a:buFont typeface="Arial" pitchFamily="34" charset="0"/>
              <a:buChar char="•"/>
            </a:pPr>
            <a:r>
              <a:rPr lang="en-US" altLang="zh-CN">
                <a:ea typeface="宋体" panose="02010600030101010101" pitchFamily="2" charset="-122"/>
              </a:rPr>
              <a:t>Bandwidth efficiency</a:t>
            </a:r>
          </a:p>
          <a:p>
            <a:pPr marL="342900" indent="-342900">
              <a:buFont typeface="Arial" pitchFamily="34" charset="0"/>
              <a:buChar char="•"/>
            </a:pPr>
            <a:r>
              <a:rPr lang="en-US" altLang="zh-CN">
                <a:ea typeface="宋体" panose="02010600030101010101" pitchFamily="2" charset="-122"/>
              </a:rPr>
              <a:t>DC Components</a:t>
            </a:r>
          </a:p>
          <a:p>
            <a:pPr marL="800100" lvl="1" indent="-342900"/>
            <a:r>
              <a:rPr lang="en-US" altLang="zh-CN" sz="2000">
                <a:ea typeface="宋体" panose="02010600030101010101" pitchFamily="2" charset="-122"/>
              </a:rPr>
              <a:t>When the voltage level in a digital signal is constant for a while, the spectrum creates very low frequencies (results of Fourier analysis) around zero, presenting problems for a system that cannot pass low frequencies.</a:t>
            </a:r>
          </a:p>
          <a:p>
            <a:pPr marL="800100" lvl="1" indent="-342900"/>
            <a:r>
              <a:rPr lang="en-US" altLang="zh-CN" sz="2000">
                <a:ea typeface="宋体" panose="02010600030101010101" pitchFamily="2" charset="-122"/>
              </a:rPr>
              <a:t>DC component means 0/1 parity that can cause </a:t>
            </a:r>
            <a:r>
              <a:rPr lang="en-US" altLang="zh-CN" sz="2000" i="1">
                <a:solidFill>
                  <a:srgbClr val="0000FF"/>
                </a:solidFill>
                <a:ea typeface="宋体" panose="02010600030101010101" pitchFamily="2" charset="-122"/>
              </a:rPr>
              <a:t>baseline wandering</a:t>
            </a:r>
            <a:r>
              <a:rPr lang="en-US" altLang="zh-CN" sz="2000">
                <a:ea typeface="宋体" panose="02010600030101010101" pitchFamily="2" charset="-122"/>
              </a:rPr>
              <a:t>, i.e., a long string of 0s or 1s can cause a drift in the baseline and make it difficult for the receiver to decode correctly.</a:t>
            </a:r>
          </a:p>
          <a:p>
            <a:pPr marL="342900" indent="-342900">
              <a:buFont typeface="Arial" pitchFamily="34" charset="0"/>
              <a:buChar char="•"/>
            </a:pPr>
            <a:r>
              <a:rPr lang="en-US" altLang="zh-CN">
                <a:ea typeface="宋体" panose="02010600030101010101" pitchFamily="2" charset="-122"/>
              </a:rPr>
              <a:t>Clock recovery / Self-synchronization</a:t>
            </a:r>
          </a:p>
          <a:p>
            <a:pPr marL="800100" lvl="1" indent="-342900"/>
            <a:r>
              <a:rPr lang="en-US" altLang="zh-CN" sz="2000">
                <a:ea typeface="宋体" panose="02010600030101010101" pitchFamily="2" charset="-122"/>
              </a:rPr>
              <a:t>A self-synchronizing digital signal includes timing information in the data being transmitted. </a:t>
            </a:r>
          </a:p>
          <a:p>
            <a:pPr marL="800100" lvl="1" indent="-342900"/>
            <a:r>
              <a:rPr lang="en-US" altLang="zh-CN" sz="2000">
                <a:ea typeface="宋体" panose="02010600030101010101" pitchFamily="2" charset="-122"/>
              </a:rPr>
              <a:t>This can be achieved if there are transitions in the signal that alert the receiver to the beginning, middle, or end of the pulse. </a:t>
            </a:r>
          </a:p>
        </p:txBody>
      </p:sp>
      <p:sp>
        <p:nvSpPr>
          <p:cNvPr id="1229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Tree>
    <p:extLst>
      <p:ext uri="{BB962C8B-B14F-4D97-AF65-F5344CB8AC3E}">
        <p14:creationId xmlns:p14="http://schemas.microsoft.com/office/powerpoint/2010/main" val="2084939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en-US" altLang="zh-CN">
                <a:ea typeface="宋体" panose="02010600030101010101" pitchFamily="2" charset="-122"/>
              </a:rPr>
              <a:t>Unipolar and Polar schemes</a:t>
            </a:r>
            <a:endParaRPr lang="zh-CN" altLang="en-US">
              <a:ea typeface="宋体" panose="02010600030101010101" pitchFamily="2" charset="-122"/>
            </a:endParaRPr>
          </a:p>
        </p:txBody>
      </p:sp>
      <p:sp>
        <p:nvSpPr>
          <p:cNvPr id="14339" name="内容占位符 2"/>
          <p:cNvSpPr>
            <a:spLocks noGrp="1"/>
          </p:cNvSpPr>
          <p:nvPr>
            <p:ph idx="1"/>
          </p:nvPr>
        </p:nvSpPr>
        <p:spPr/>
        <p:txBody>
          <a:bodyPr/>
          <a:lstStyle/>
          <a:p>
            <a:endParaRPr lang="zh-CN" altLang="en-US">
              <a:ea typeface="宋体" panose="02010600030101010101" pitchFamily="2" charset="-122"/>
            </a:endParaRPr>
          </a:p>
        </p:txBody>
      </p:sp>
      <p:sp>
        <p:nvSpPr>
          <p:cNvPr id="14340"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1117600"/>
            <a:ext cx="4086225"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100" y="3182938"/>
            <a:ext cx="5507038"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19188"/>
            <a:ext cx="4413250"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矩形 7"/>
          <p:cNvSpPr>
            <a:spLocks noChangeArrowheads="1"/>
          </p:cNvSpPr>
          <p:nvPr/>
        </p:nvSpPr>
        <p:spPr bwMode="auto">
          <a:xfrm>
            <a:off x="774700" y="2690813"/>
            <a:ext cx="2454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0000FF"/>
                </a:solidFill>
                <a:ea typeface="宋体" panose="02010600030101010101" pitchFamily="2" charset="-122"/>
              </a:rPr>
              <a:t>Unipolar NRZ scheme</a:t>
            </a:r>
            <a:endParaRPr lang="zh-CN" altLang="en-US" sz="1800">
              <a:solidFill>
                <a:srgbClr val="0000FF"/>
              </a:solidFill>
              <a:ea typeface="宋体" panose="02010600030101010101" pitchFamily="2" charset="-122"/>
            </a:endParaRPr>
          </a:p>
        </p:txBody>
      </p:sp>
      <p:sp>
        <p:nvSpPr>
          <p:cNvPr id="14345" name="矩形 8"/>
          <p:cNvSpPr>
            <a:spLocks noChangeArrowheads="1"/>
          </p:cNvSpPr>
          <p:nvPr/>
        </p:nvSpPr>
        <p:spPr bwMode="auto">
          <a:xfrm>
            <a:off x="5816600" y="2678113"/>
            <a:ext cx="2236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0000FF"/>
                </a:solidFill>
                <a:ea typeface="宋体" panose="02010600030101010101" pitchFamily="2" charset="-122"/>
              </a:rPr>
              <a:t>Polar schemes (RZ)</a:t>
            </a:r>
            <a:endParaRPr lang="zh-CN" altLang="en-US" sz="1800">
              <a:solidFill>
                <a:srgbClr val="0000FF"/>
              </a:solidFill>
              <a:ea typeface="宋体" panose="02010600030101010101" pitchFamily="2" charset="-122"/>
            </a:endParaRPr>
          </a:p>
        </p:txBody>
      </p:sp>
      <p:sp>
        <p:nvSpPr>
          <p:cNvPr id="14346" name="矩形 9"/>
          <p:cNvSpPr>
            <a:spLocks noChangeArrowheads="1"/>
          </p:cNvSpPr>
          <p:nvPr/>
        </p:nvSpPr>
        <p:spPr bwMode="auto">
          <a:xfrm>
            <a:off x="2506663" y="59785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0000FF"/>
                </a:solidFill>
                <a:ea typeface="宋体" panose="02010600030101010101" pitchFamily="2" charset="-122"/>
              </a:rPr>
              <a:t>Polar schemes  (NRZ-L and NRZ-I)</a:t>
            </a:r>
            <a:endParaRPr lang="zh-CN" altLang="en-US" sz="1800">
              <a:solidFill>
                <a:srgbClr val="0000FF"/>
              </a:solidFill>
              <a:ea typeface="宋体" panose="02010600030101010101" pitchFamily="2" charset="-122"/>
            </a:endParaRPr>
          </a:p>
        </p:txBody>
      </p:sp>
    </p:spTree>
    <p:extLst>
      <p:ext uri="{BB962C8B-B14F-4D97-AF65-F5344CB8AC3E}">
        <p14:creationId xmlns:p14="http://schemas.microsoft.com/office/powerpoint/2010/main" val="3481145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344"/>
                                        </p:tgtEl>
                                        <p:attrNameLst>
                                          <p:attrName>style.visibility</p:attrName>
                                        </p:attrNameLst>
                                      </p:cBhvr>
                                      <p:to>
                                        <p:strVal val="visible"/>
                                      </p:to>
                                    </p:set>
                                    <p:animEffect transition="in" filter="wipe(down)">
                                      <p:cBhvr>
                                        <p:cTn id="10" dur="500"/>
                                        <p:tgtEl>
                                          <p:spTgt spid="1434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345"/>
                                        </p:tgtEl>
                                        <p:attrNameLst>
                                          <p:attrName>style.visibility</p:attrName>
                                        </p:attrNameLst>
                                      </p:cBhvr>
                                      <p:to>
                                        <p:strVal val="visible"/>
                                      </p:to>
                                    </p:set>
                                    <p:animEffect transition="in" filter="wipe(down)">
                                      <p:cBhvr>
                                        <p:cTn id="18" dur="500"/>
                                        <p:tgtEl>
                                          <p:spTgt spid="1434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2000"/>
                                        <p:tgtEl>
                                          <p:spTgt spid="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346"/>
                                        </p:tgtEl>
                                        <p:attrNameLst>
                                          <p:attrName>style.visibility</p:attrName>
                                        </p:attrNameLst>
                                      </p:cBhvr>
                                      <p:to>
                                        <p:strVal val="visible"/>
                                      </p:to>
                                    </p:set>
                                    <p:animEffect transition="in" filter="wipe(down)">
                                      <p:cBhvr>
                                        <p:cTn id="26"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p:bldP spid="14345" grpId="0"/>
      <p:bldP spid="1434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en-US" altLang="zh-CN">
                <a:ea typeface="宋体" panose="02010600030101010101" pitchFamily="2" charset="-122"/>
              </a:rPr>
              <a:t>Manchester and Differential Manchester</a:t>
            </a:r>
            <a:endParaRPr lang="zh-CN" altLang="en-US">
              <a:ea typeface="宋体" panose="02010600030101010101" pitchFamily="2" charset="-122"/>
            </a:endParaRPr>
          </a:p>
        </p:txBody>
      </p:sp>
      <p:sp>
        <p:nvSpPr>
          <p:cNvPr id="15363" name="内容占位符 2"/>
          <p:cNvSpPr>
            <a:spLocks noGrp="1"/>
          </p:cNvSpPr>
          <p:nvPr>
            <p:ph idx="1"/>
          </p:nvPr>
        </p:nvSpPr>
        <p:spPr/>
        <p:txBody>
          <a:bodyPr/>
          <a:lstStyle/>
          <a:p>
            <a:endParaRPr lang="zh-CN" altLang="en-US">
              <a:ea typeface="宋体" panose="02010600030101010101" pitchFamily="2" charset="-122"/>
            </a:endParaRPr>
          </a:p>
        </p:txBody>
      </p:sp>
      <p:sp>
        <p:nvSpPr>
          <p:cNvPr id="1536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716088"/>
            <a:ext cx="5700712"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299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en-US" altLang="zh-CN">
                <a:ea typeface="宋体" panose="02010600030101010101" pitchFamily="2" charset="-122"/>
              </a:rPr>
              <a:t>Bipolar schemes and Multilevel</a:t>
            </a:r>
            <a:endParaRPr lang="zh-CN" altLang="en-US">
              <a:ea typeface="宋体" panose="02010600030101010101" pitchFamily="2" charset="-122"/>
            </a:endParaRPr>
          </a:p>
        </p:txBody>
      </p:sp>
      <p:sp>
        <p:nvSpPr>
          <p:cNvPr id="16387" name="内容占位符 2"/>
          <p:cNvSpPr>
            <a:spLocks noGrp="1"/>
          </p:cNvSpPr>
          <p:nvPr>
            <p:ph idx="1"/>
          </p:nvPr>
        </p:nvSpPr>
        <p:spPr/>
        <p:txBody>
          <a:bodyPr/>
          <a:lstStyle/>
          <a:p>
            <a:endParaRPr lang="zh-CN" altLang="en-US">
              <a:ea typeface="宋体" panose="02010600030101010101" pitchFamily="2" charset="-122"/>
            </a:endParaRPr>
          </a:p>
        </p:txBody>
      </p:sp>
      <p:sp>
        <p:nvSpPr>
          <p:cNvPr id="16388"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63638"/>
            <a:ext cx="5638800"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950" y="3427413"/>
            <a:ext cx="4743450"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矩形 6"/>
          <p:cNvSpPr>
            <a:spLocks noChangeArrowheads="1"/>
          </p:cNvSpPr>
          <p:nvPr/>
        </p:nvSpPr>
        <p:spPr bwMode="auto">
          <a:xfrm>
            <a:off x="457200" y="347821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zh-CN" altLang="en-US" sz="1800">
                <a:solidFill>
                  <a:srgbClr val="0000FF"/>
                </a:solidFill>
                <a:ea typeface="宋体" panose="02010600030101010101" pitchFamily="2" charset="-122"/>
              </a:rPr>
              <a:t>Bipolar schemes: AMI and pseudoternary</a:t>
            </a:r>
          </a:p>
        </p:txBody>
      </p:sp>
      <p:sp>
        <p:nvSpPr>
          <p:cNvPr id="16392" name="矩形 7"/>
          <p:cNvSpPr>
            <a:spLocks noChangeArrowheads="1"/>
          </p:cNvSpPr>
          <p:nvPr/>
        </p:nvSpPr>
        <p:spPr bwMode="auto">
          <a:xfrm>
            <a:off x="5867400" y="6096000"/>
            <a:ext cx="1865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zh-CN" altLang="en-US" sz="1800">
                <a:solidFill>
                  <a:srgbClr val="0000FF"/>
                </a:solidFill>
                <a:ea typeface="宋体" panose="02010600030101010101" pitchFamily="2" charset="-122"/>
              </a:rPr>
              <a:t>Multilevel: 2B1Q</a:t>
            </a:r>
          </a:p>
        </p:txBody>
      </p:sp>
    </p:spTree>
    <p:extLst>
      <p:ext uri="{BB962C8B-B14F-4D97-AF65-F5344CB8AC3E}">
        <p14:creationId xmlns:p14="http://schemas.microsoft.com/office/powerpoint/2010/main" val="1450518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391"/>
                                        </p:tgtEl>
                                        <p:attrNameLst>
                                          <p:attrName>style.visibility</p:attrName>
                                        </p:attrNameLst>
                                      </p:cBhvr>
                                      <p:to>
                                        <p:strVal val="visible"/>
                                      </p:to>
                                    </p:set>
                                    <p:animEffect transition="in" filter="wipe(down)">
                                      <p:cBhvr>
                                        <p:cTn id="10" dur="500"/>
                                        <p:tgtEl>
                                          <p:spTgt spid="1639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6392"/>
                                        </p:tgtEl>
                                        <p:attrNameLst>
                                          <p:attrName>style.visibility</p:attrName>
                                        </p:attrNameLst>
                                      </p:cBhvr>
                                      <p:to>
                                        <p:strVal val="visible"/>
                                      </p:to>
                                    </p:set>
                                    <p:animEffect transition="in" filter="wipe(down)">
                                      <p:cBhvr>
                                        <p:cTn id="18" dur="5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639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en-US" altLang="zh-CN">
                <a:ea typeface="宋体" panose="02010600030101010101" pitchFamily="2" charset="-122"/>
              </a:rPr>
              <a:t> Summary of line coding schemes</a:t>
            </a:r>
          </a:p>
        </p:txBody>
      </p:sp>
      <p:sp>
        <p:nvSpPr>
          <p:cNvPr id="17411" name="内容占位符 2"/>
          <p:cNvSpPr>
            <a:spLocks noGrp="1"/>
          </p:cNvSpPr>
          <p:nvPr>
            <p:ph idx="1"/>
          </p:nvPr>
        </p:nvSpPr>
        <p:spPr/>
        <p:txBody>
          <a:bodyPr/>
          <a:lstStyle/>
          <a:p>
            <a:endParaRPr lang="zh-CN" altLang="en-US">
              <a:ea typeface="宋体" panose="02010600030101010101" pitchFamily="2" charset="-122"/>
            </a:endParaRPr>
          </a:p>
        </p:txBody>
      </p:sp>
      <p:sp>
        <p:nvSpPr>
          <p:cNvPr id="1741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174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8" y="1905000"/>
            <a:ext cx="8259762"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8761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zh-CN">
                <a:ea typeface="宋体" panose="02010600030101010101" pitchFamily="2" charset="-122"/>
              </a:rPr>
              <a:t>Clock Recovery</a:t>
            </a:r>
          </a:p>
        </p:txBody>
      </p:sp>
      <p:sp>
        <p:nvSpPr>
          <p:cNvPr id="18435" name="Content Placeholder 2"/>
          <p:cNvSpPr>
            <a:spLocks noGrp="1"/>
          </p:cNvSpPr>
          <p:nvPr>
            <p:ph idx="1"/>
          </p:nvPr>
        </p:nvSpPr>
        <p:spPr/>
        <p:txBody>
          <a:bodyPr/>
          <a:lstStyle/>
          <a:p>
            <a:r>
              <a:rPr lang="en-US" altLang="zh-CN">
                <a:ea typeface="宋体" panose="02010600030101010101" pitchFamily="2" charset="-122"/>
              </a:rPr>
              <a:t>To decode the symbols, signals need sufficient transitions</a:t>
            </a:r>
          </a:p>
          <a:p>
            <a:pPr lvl="1"/>
            <a:r>
              <a:rPr lang="en-US" altLang="zh-CN">
                <a:ea typeface="宋体" panose="02010600030101010101" pitchFamily="2" charset="-122"/>
              </a:rPr>
              <a:t>Otherwise long runs of 0s (or 1s) are confusing, e.g.:</a:t>
            </a:r>
          </a:p>
          <a:p>
            <a:pPr lvl="3"/>
            <a:endParaRPr lang="en-US" altLang="zh-CN">
              <a:ea typeface="宋体" panose="02010600030101010101" pitchFamily="2" charset="-122"/>
            </a:endParaRPr>
          </a:p>
          <a:p>
            <a:pPr lvl="3"/>
            <a:endParaRPr lang="en-US" altLang="zh-CN">
              <a:ea typeface="宋体" panose="02010600030101010101" pitchFamily="2" charset="-122"/>
            </a:endParaRPr>
          </a:p>
          <a:p>
            <a:pPr>
              <a:spcBef>
                <a:spcPts val="1200"/>
              </a:spcBef>
            </a:pPr>
            <a:r>
              <a:rPr lang="en-US" altLang="zh-CN">
                <a:ea typeface="宋体" panose="02010600030101010101" pitchFamily="2" charset="-122"/>
              </a:rPr>
              <a:t>Strategies:</a:t>
            </a:r>
          </a:p>
          <a:p>
            <a:pPr lvl="1"/>
            <a:r>
              <a:rPr lang="en-US" altLang="zh-CN">
                <a:ea typeface="宋体" panose="02010600030101010101" pitchFamily="2" charset="-122"/>
              </a:rPr>
              <a:t>Manchester coding, mixes clock signal in every symbol</a:t>
            </a:r>
          </a:p>
          <a:p>
            <a:pPr lvl="1"/>
            <a:r>
              <a:rPr lang="en-US" altLang="zh-CN">
                <a:ea typeface="宋体" panose="02010600030101010101" pitchFamily="2" charset="-122"/>
              </a:rPr>
              <a:t>4B/5B maps 4 data bits to 5 coded bits with 1s and 0s:</a:t>
            </a:r>
          </a:p>
          <a:p>
            <a:pPr lvl="1"/>
            <a:endParaRPr lang="en-US" altLang="zh-CN">
              <a:ea typeface="宋体" panose="02010600030101010101" pitchFamily="2" charset="-122"/>
            </a:endParaRPr>
          </a:p>
          <a:p>
            <a:pPr lvl="1"/>
            <a:endParaRPr lang="en-US" altLang="zh-CN">
              <a:ea typeface="宋体" panose="02010600030101010101" pitchFamily="2" charset="-122"/>
            </a:endParaRPr>
          </a:p>
          <a:p>
            <a:pPr lvl="1"/>
            <a:endParaRPr lang="en-US" altLang="zh-CN">
              <a:ea typeface="宋体" panose="02010600030101010101" pitchFamily="2" charset="-122"/>
            </a:endParaRPr>
          </a:p>
          <a:p>
            <a:pPr lvl="1">
              <a:spcBef>
                <a:spcPts val="1800"/>
              </a:spcBef>
            </a:pPr>
            <a:r>
              <a:rPr lang="en-US" altLang="zh-CN">
                <a:ea typeface="宋体" panose="02010600030101010101" pitchFamily="2" charset="-122"/>
              </a:rPr>
              <a:t>Scrambler XORs tx/rx data with pseudorandom bits</a:t>
            </a:r>
          </a:p>
          <a:p>
            <a:pPr lvl="1"/>
            <a:endParaRPr lang="en-US" altLang="zh-CN">
              <a:ea typeface="宋体" panose="02010600030101010101" pitchFamily="2" charset="-122"/>
            </a:endParaRPr>
          </a:p>
        </p:txBody>
      </p:sp>
      <p:sp>
        <p:nvSpPr>
          <p:cNvPr id="18436"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grpSp>
        <p:nvGrpSpPr>
          <p:cNvPr id="18437" name="Group 7"/>
          <p:cNvGrpSpPr>
            <a:grpSpLocks/>
          </p:cNvGrpSpPr>
          <p:nvPr/>
        </p:nvGrpSpPr>
        <p:grpSpPr bwMode="auto">
          <a:xfrm>
            <a:off x="1628775" y="2171700"/>
            <a:ext cx="5895975" cy="400050"/>
            <a:chOff x="1628774" y="2200275"/>
            <a:chExt cx="5895976" cy="400050"/>
          </a:xfrm>
        </p:grpSpPr>
        <p:sp>
          <p:nvSpPr>
            <p:cNvPr id="5" name="Freeform 4"/>
            <p:cNvSpPr/>
            <p:nvPr/>
          </p:nvSpPr>
          <p:spPr>
            <a:xfrm>
              <a:off x="1628774" y="2200275"/>
              <a:ext cx="5534026" cy="400050"/>
            </a:xfrm>
            <a:custGeom>
              <a:avLst/>
              <a:gdLst>
                <a:gd name="connsiteX0" fmla="*/ 0 w 4743450"/>
                <a:gd name="connsiteY0" fmla="*/ 0 h 342900"/>
                <a:gd name="connsiteX1" fmla="*/ 381000 w 4743450"/>
                <a:gd name="connsiteY1" fmla="*/ 9525 h 342900"/>
                <a:gd name="connsiteX2" fmla="*/ 381000 w 4743450"/>
                <a:gd name="connsiteY2" fmla="*/ 342900 h 342900"/>
                <a:gd name="connsiteX3" fmla="*/ 4743450 w 4743450"/>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4743450" h="342900">
                  <a:moveTo>
                    <a:pt x="0" y="0"/>
                  </a:moveTo>
                  <a:lnTo>
                    <a:pt x="381000" y="9525"/>
                  </a:lnTo>
                  <a:lnTo>
                    <a:pt x="381000" y="342900"/>
                  </a:lnTo>
                  <a:lnTo>
                    <a:pt x="4743450" y="342900"/>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18495" name="TextBox 5"/>
            <p:cNvSpPr txBox="1">
              <a:spLocks noChangeArrowheads="1"/>
            </p:cNvSpPr>
            <p:nvPr/>
          </p:nvSpPr>
          <p:spPr bwMode="auto">
            <a:xfrm>
              <a:off x="1706599" y="2247117"/>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1</a:t>
              </a:r>
            </a:p>
          </p:txBody>
        </p:sp>
        <p:sp>
          <p:nvSpPr>
            <p:cNvPr id="18496" name="TextBox 6"/>
            <p:cNvSpPr txBox="1">
              <a:spLocks noChangeArrowheads="1"/>
            </p:cNvSpPr>
            <p:nvPr/>
          </p:nvSpPr>
          <p:spPr bwMode="auto">
            <a:xfrm>
              <a:off x="2106648" y="2209800"/>
              <a:ext cx="54181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0    0     0     0     0     0     0     0     0    0  um, 0? er, 0?  </a:t>
              </a:r>
            </a:p>
          </p:txBody>
        </p:sp>
      </p:grpSp>
      <p:graphicFrame>
        <p:nvGraphicFramePr>
          <p:cNvPr id="10" name="Table 9"/>
          <p:cNvGraphicFramePr>
            <a:graphicFrameLocks noGrp="1"/>
          </p:cNvGraphicFramePr>
          <p:nvPr/>
        </p:nvGraphicFramePr>
        <p:xfrm>
          <a:off x="1809750" y="4168775"/>
          <a:ext cx="5876925" cy="1279525"/>
        </p:xfrm>
        <a:graphic>
          <a:graphicData uri="http://schemas.openxmlformats.org/drawingml/2006/table">
            <a:tbl>
              <a:tblPr firstRow="1" bandRow="1">
                <a:tableStyleId>{5940675A-B579-460E-94D1-54222C63F5DA}</a:tableStyleId>
              </a:tblPr>
              <a:tblGrid>
                <a:gridCol w="734616">
                  <a:extLst>
                    <a:ext uri="{9D8B030D-6E8A-4147-A177-3AD203B41FA5}">
                      <a16:colId xmlns:a16="http://schemas.microsoft.com/office/drawing/2014/main" val="20000"/>
                    </a:ext>
                  </a:extLst>
                </a:gridCol>
                <a:gridCol w="734616">
                  <a:extLst>
                    <a:ext uri="{9D8B030D-6E8A-4147-A177-3AD203B41FA5}">
                      <a16:colId xmlns:a16="http://schemas.microsoft.com/office/drawing/2014/main" val="20001"/>
                    </a:ext>
                  </a:extLst>
                </a:gridCol>
                <a:gridCol w="734616">
                  <a:extLst>
                    <a:ext uri="{9D8B030D-6E8A-4147-A177-3AD203B41FA5}">
                      <a16:colId xmlns:a16="http://schemas.microsoft.com/office/drawing/2014/main" val="20002"/>
                    </a:ext>
                  </a:extLst>
                </a:gridCol>
                <a:gridCol w="734616">
                  <a:extLst>
                    <a:ext uri="{9D8B030D-6E8A-4147-A177-3AD203B41FA5}">
                      <a16:colId xmlns:a16="http://schemas.microsoft.com/office/drawing/2014/main" val="20003"/>
                    </a:ext>
                  </a:extLst>
                </a:gridCol>
                <a:gridCol w="734616">
                  <a:extLst>
                    <a:ext uri="{9D8B030D-6E8A-4147-A177-3AD203B41FA5}">
                      <a16:colId xmlns:a16="http://schemas.microsoft.com/office/drawing/2014/main" val="20004"/>
                    </a:ext>
                  </a:extLst>
                </a:gridCol>
                <a:gridCol w="734616">
                  <a:extLst>
                    <a:ext uri="{9D8B030D-6E8A-4147-A177-3AD203B41FA5}">
                      <a16:colId xmlns:a16="http://schemas.microsoft.com/office/drawing/2014/main" val="20005"/>
                    </a:ext>
                  </a:extLst>
                </a:gridCol>
                <a:gridCol w="734616">
                  <a:extLst>
                    <a:ext uri="{9D8B030D-6E8A-4147-A177-3AD203B41FA5}">
                      <a16:colId xmlns:a16="http://schemas.microsoft.com/office/drawing/2014/main" val="20006"/>
                    </a:ext>
                  </a:extLst>
                </a:gridCol>
                <a:gridCol w="734616">
                  <a:extLst>
                    <a:ext uri="{9D8B030D-6E8A-4147-A177-3AD203B41FA5}">
                      <a16:colId xmlns:a16="http://schemas.microsoft.com/office/drawing/2014/main" val="20007"/>
                    </a:ext>
                  </a:extLst>
                </a:gridCol>
              </a:tblGrid>
              <a:tr h="255905">
                <a:tc>
                  <a:txBody>
                    <a:bodyPr/>
                    <a:lstStyle/>
                    <a:p>
                      <a:pPr algn="ctr"/>
                      <a:r>
                        <a:rPr lang="en-US" sz="1600" b="1" dirty="0">
                          <a:latin typeface="Arial" pitchFamily="34" charset="0"/>
                          <a:cs typeface="Arial" pitchFamily="34" charset="0"/>
                        </a:rPr>
                        <a:t>Data</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b="1" dirty="0">
                          <a:latin typeface="Arial" pitchFamily="34" charset="0"/>
                          <a:cs typeface="Arial" pitchFamily="34" charset="0"/>
                        </a:rPr>
                        <a:t>Code</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b="1" dirty="0">
                          <a:latin typeface="Arial" pitchFamily="34" charset="0"/>
                          <a:cs typeface="Arial" pitchFamily="34" charset="0"/>
                        </a:rPr>
                        <a:t>Data</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b="1" dirty="0">
                          <a:latin typeface="Arial" pitchFamily="34" charset="0"/>
                          <a:cs typeface="Arial" pitchFamily="34" charset="0"/>
                        </a:rPr>
                        <a:t>Code</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b="1" dirty="0">
                          <a:latin typeface="Arial" pitchFamily="34" charset="0"/>
                          <a:cs typeface="Arial" pitchFamily="34" charset="0"/>
                        </a:rPr>
                        <a:t>Data</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b="1" dirty="0">
                          <a:latin typeface="Arial" pitchFamily="34" charset="0"/>
                          <a:cs typeface="Arial" pitchFamily="34" charset="0"/>
                        </a:rPr>
                        <a:t>Code</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b="1" dirty="0">
                          <a:latin typeface="Arial" pitchFamily="34" charset="0"/>
                          <a:cs typeface="Arial" pitchFamily="34" charset="0"/>
                        </a:rPr>
                        <a:t>Data</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b="1" dirty="0">
                          <a:latin typeface="Arial" pitchFamily="34" charset="0"/>
                          <a:cs typeface="Arial" pitchFamily="34" charset="0"/>
                        </a:rPr>
                        <a:t>Code</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0"/>
                  </a:ext>
                </a:extLst>
              </a:tr>
              <a:tr h="255905">
                <a:tc>
                  <a:txBody>
                    <a:bodyPr/>
                    <a:lstStyle/>
                    <a:p>
                      <a:pPr algn="ctr"/>
                      <a:r>
                        <a:rPr lang="en-US" sz="1600" dirty="0">
                          <a:latin typeface="Arial" pitchFamily="34" charset="0"/>
                          <a:cs typeface="Arial" pitchFamily="34" charset="0"/>
                        </a:rPr>
                        <a:t>0000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11110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0100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01010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1000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10010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1100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11010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1"/>
                  </a:ext>
                </a:extLst>
              </a:tr>
              <a:tr h="255905">
                <a:tc>
                  <a:txBody>
                    <a:bodyPr/>
                    <a:lstStyle/>
                    <a:p>
                      <a:pPr algn="ctr"/>
                      <a:r>
                        <a:rPr lang="en-US" sz="1600" dirty="0">
                          <a:latin typeface="Arial" pitchFamily="34" charset="0"/>
                          <a:cs typeface="Arial" pitchFamily="34" charset="0"/>
                        </a:rPr>
                        <a:t>0001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01001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0101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01011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1001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10011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1101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11011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5905">
                <a:tc>
                  <a:txBody>
                    <a:bodyPr/>
                    <a:lstStyle/>
                    <a:p>
                      <a:pPr algn="ctr"/>
                      <a:r>
                        <a:rPr lang="en-US" sz="1600" dirty="0">
                          <a:latin typeface="Arial" pitchFamily="34" charset="0"/>
                          <a:cs typeface="Arial" pitchFamily="34" charset="0"/>
                        </a:rPr>
                        <a:t>0010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10100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0110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01110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1010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10110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1110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itchFamily="34" charset="0"/>
                          <a:cs typeface="Arial" pitchFamily="34" charset="0"/>
                        </a:rPr>
                        <a:t>11100</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5905">
                <a:tc>
                  <a:txBody>
                    <a:bodyPr/>
                    <a:lstStyle/>
                    <a:p>
                      <a:pPr algn="ctr"/>
                      <a:r>
                        <a:rPr lang="en-US" sz="1600" dirty="0">
                          <a:latin typeface="Arial" pitchFamily="34" charset="0"/>
                          <a:cs typeface="Arial" pitchFamily="34" charset="0"/>
                        </a:rPr>
                        <a:t>0011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10101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0111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01111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1011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10111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1111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sz="1600" dirty="0">
                          <a:latin typeface="Arial" pitchFamily="34" charset="0"/>
                          <a:cs typeface="Arial" pitchFamily="34" charset="0"/>
                        </a:rPr>
                        <a:t>11101</a:t>
                      </a:r>
                    </a:p>
                  </a:txBody>
                  <a:tcPr marL="0" marR="0" marT="0" marB="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850953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a:ea typeface="宋体" panose="02010600030101010101" pitchFamily="2" charset="-122"/>
              </a:rPr>
              <a:t>AMI used with scrambling</a:t>
            </a:r>
            <a:endParaRPr lang="zh-CN" altLang="en-US">
              <a:ea typeface="宋体" panose="02010600030101010101" pitchFamily="2" charset="-122"/>
            </a:endParaRPr>
          </a:p>
        </p:txBody>
      </p:sp>
      <p:sp>
        <p:nvSpPr>
          <p:cNvPr id="20483" name="内容占位符 2"/>
          <p:cNvSpPr>
            <a:spLocks noGrp="1"/>
          </p:cNvSpPr>
          <p:nvPr>
            <p:ph idx="1"/>
          </p:nvPr>
        </p:nvSpPr>
        <p:spPr/>
        <p:txBody>
          <a:bodyPr/>
          <a:lstStyle/>
          <a:p>
            <a:endParaRPr lang="zh-CN" altLang="en-US">
              <a:ea typeface="宋体" panose="02010600030101010101" pitchFamily="2" charset="-122"/>
            </a:endParaRPr>
          </a:p>
        </p:txBody>
      </p:sp>
      <p:sp>
        <p:nvSpPr>
          <p:cNvPr id="2048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438400"/>
            <a:ext cx="8005763"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6260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a:ea typeface="宋体" panose="02010600030101010101" pitchFamily="2" charset="-122"/>
              </a:rPr>
              <a:t>Two cases of B8ZS scrambling technique</a:t>
            </a:r>
            <a:endParaRPr lang="zh-CN" altLang="en-US">
              <a:ea typeface="宋体" panose="02010600030101010101" pitchFamily="2" charset="-122"/>
            </a:endParaRPr>
          </a:p>
        </p:txBody>
      </p:sp>
      <p:sp>
        <p:nvSpPr>
          <p:cNvPr id="21507" name="内容占位符 2"/>
          <p:cNvSpPr>
            <a:spLocks noGrp="1"/>
          </p:cNvSpPr>
          <p:nvPr>
            <p:ph idx="1"/>
          </p:nvPr>
        </p:nvSpPr>
        <p:spPr/>
        <p:txBody>
          <a:bodyPr/>
          <a:lstStyle/>
          <a:p>
            <a:endParaRPr lang="zh-CN" altLang="en-US">
              <a:ea typeface="宋体" panose="02010600030101010101" pitchFamily="2" charset="-122"/>
            </a:endParaRPr>
          </a:p>
        </p:txBody>
      </p:sp>
      <p:sp>
        <p:nvSpPr>
          <p:cNvPr id="21508"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209675"/>
            <a:ext cx="532765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810000"/>
            <a:ext cx="550227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9913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a:ea typeface="宋体" panose="02010600030101010101" pitchFamily="2" charset="-122"/>
              </a:rPr>
              <a:t>Passband Transmission (1)</a:t>
            </a:r>
          </a:p>
        </p:txBody>
      </p:sp>
      <p:sp>
        <p:nvSpPr>
          <p:cNvPr id="2253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2532"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Modulating the amplitude, frequency/phase of a carrier signal sends bits in a (non-zero) frequency range</a:t>
            </a:r>
          </a:p>
        </p:txBody>
      </p:sp>
      <p:grpSp>
        <p:nvGrpSpPr>
          <p:cNvPr id="22533" name="Group 8"/>
          <p:cNvGrpSpPr>
            <a:grpSpLocks/>
          </p:cNvGrpSpPr>
          <p:nvPr/>
        </p:nvGrpSpPr>
        <p:grpSpPr bwMode="auto">
          <a:xfrm>
            <a:off x="1144588" y="2781300"/>
            <a:ext cx="6853237" cy="2808288"/>
            <a:chOff x="-1343025" y="3457575"/>
            <a:chExt cx="6853237" cy="2807732"/>
          </a:xfrm>
        </p:grpSpPr>
        <p:grpSp>
          <p:nvGrpSpPr>
            <p:cNvPr id="22534" name="Group 6"/>
            <p:cNvGrpSpPr>
              <a:grpSpLocks/>
            </p:cNvGrpSpPr>
            <p:nvPr/>
          </p:nvGrpSpPr>
          <p:grpSpPr bwMode="auto">
            <a:xfrm>
              <a:off x="1171575" y="3457575"/>
              <a:ext cx="4338637" cy="2790825"/>
              <a:chOff x="2447925" y="1304925"/>
              <a:chExt cx="4338637" cy="2790825"/>
            </a:xfrm>
          </p:grpSpPr>
          <p:pic>
            <p:nvPicPr>
              <p:cNvPr id="22539" name="Picture 2"/>
              <p:cNvPicPr>
                <a:picLocks noChangeAspect="1" noChangeArrowheads="1"/>
              </p:cNvPicPr>
              <p:nvPr/>
            </p:nvPicPr>
            <p:blipFill>
              <a:blip r:embed="rId2">
                <a:extLst>
                  <a:ext uri="{28A0092B-C50C-407E-A947-70E740481C1C}">
                    <a14:useLocalDpi xmlns:a14="http://schemas.microsoft.com/office/drawing/2010/main" val="0"/>
                  </a:ext>
                </a:extLst>
              </a:blip>
              <a:srcRect l="6445" t="1111" r="4688" b="81111"/>
              <a:stretch>
                <a:fillRect/>
              </a:stretch>
            </p:blipFill>
            <p:spPr bwMode="auto">
              <a:xfrm>
                <a:off x="2447925" y="1304925"/>
                <a:ext cx="4333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2"/>
              <p:cNvPicPr>
                <a:picLocks noChangeAspect="1" noChangeArrowheads="1"/>
              </p:cNvPicPr>
              <p:nvPr/>
            </p:nvPicPr>
            <p:blipFill>
              <a:blip r:embed="rId2">
                <a:extLst>
                  <a:ext uri="{28A0092B-C50C-407E-A947-70E740481C1C}">
                    <a14:useLocalDpi xmlns:a14="http://schemas.microsoft.com/office/drawing/2010/main" val="0"/>
                  </a:ext>
                </a:extLst>
              </a:blip>
              <a:srcRect l="6445" t="20222" r="4688" b="60889"/>
              <a:stretch>
                <a:fillRect/>
              </a:stretch>
            </p:blipFill>
            <p:spPr bwMode="auto">
              <a:xfrm>
                <a:off x="2447925" y="1990725"/>
                <a:ext cx="43338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2"/>
              <p:cNvPicPr>
                <a:picLocks noChangeAspect="1" noChangeArrowheads="1"/>
              </p:cNvPicPr>
              <p:nvPr/>
            </p:nvPicPr>
            <p:blipFill>
              <a:blip r:embed="rId2">
                <a:extLst>
                  <a:ext uri="{28A0092B-C50C-407E-A947-70E740481C1C}">
                    <a14:useLocalDpi xmlns:a14="http://schemas.microsoft.com/office/drawing/2010/main" val="0"/>
                  </a:ext>
                </a:extLst>
              </a:blip>
              <a:srcRect l="6445" t="45557" r="4688" b="34000"/>
              <a:stretch>
                <a:fillRect/>
              </a:stretch>
            </p:blipFill>
            <p:spPr bwMode="auto">
              <a:xfrm>
                <a:off x="2447925" y="2686050"/>
                <a:ext cx="43338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2"/>
              <p:cNvPicPr>
                <a:picLocks noChangeAspect="1" noChangeArrowheads="1"/>
              </p:cNvPicPr>
              <p:nvPr/>
            </p:nvPicPr>
            <p:blipFill>
              <a:blip r:embed="rId2">
                <a:extLst>
                  <a:ext uri="{28A0092B-C50C-407E-A947-70E740481C1C}">
                    <a14:useLocalDpi xmlns:a14="http://schemas.microsoft.com/office/drawing/2010/main" val="0"/>
                  </a:ext>
                </a:extLst>
              </a:blip>
              <a:srcRect l="6445" t="74223" r="4688" b="12666"/>
              <a:stretch>
                <a:fillRect/>
              </a:stretch>
            </p:blipFill>
            <p:spPr bwMode="auto">
              <a:xfrm>
                <a:off x="2452687" y="3533775"/>
                <a:ext cx="43338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5" name="TextBox 10"/>
            <p:cNvSpPr txBox="1">
              <a:spLocks noChangeArrowheads="1"/>
            </p:cNvSpPr>
            <p:nvPr/>
          </p:nvSpPr>
          <p:spPr bwMode="auto">
            <a:xfrm>
              <a:off x="-1343025" y="3657600"/>
              <a:ext cx="2005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NRZ signal of bits</a:t>
              </a:r>
            </a:p>
          </p:txBody>
        </p:sp>
        <p:sp>
          <p:nvSpPr>
            <p:cNvPr id="22536" name="TextBox 11"/>
            <p:cNvSpPr txBox="1">
              <a:spLocks noChangeArrowheads="1"/>
            </p:cNvSpPr>
            <p:nvPr/>
          </p:nvSpPr>
          <p:spPr bwMode="auto">
            <a:xfrm>
              <a:off x="-1343025" y="4410075"/>
              <a:ext cx="24288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Amplitude shift keying</a:t>
              </a:r>
            </a:p>
          </p:txBody>
        </p:sp>
        <p:sp>
          <p:nvSpPr>
            <p:cNvPr id="22537" name="TextBox 12"/>
            <p:cNvSpPr txBox="1">
              <a:spLocks noChangeArrowheads="1"/>
            </p:cNvSpPr>
            <p:nvPr/>
          </p:nvSpPr>
          <p:spPr bwMode="auto">
            <a:xfrm>
              <a:off x="-1343025" y="5143500"/>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Frequency shift keying</a:t>
              </a:r>
            </a:p>
          </p:txBody>
        </p:sp>
        <p:sp>
          <p:nvSpPr>
            <p:cNvPr id="22538" name="TextBox 13"/>
            <p:cNvSpPr txBox="1">
              <a:spLocks noChangeArrowheads="1"/>
            </p:cNvSpPr>
            <p:nvPr/>
          </p:nvSpPr>
          <p:spPr bwMode="auto">
            <a:xfrm>
              <a:off x="-1343025" y="5895975"/>
              <a:ext cx="2056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Phase shift keying</a:t>
              </a:r>
            </a:p>
          </p:txBody>
        </p:sp>
      </p:grpSp>
    </p:spTree>
    <p:extLst>
      <p:ext uri="{BB962C8B-B14F-4D97-AF65-F5344CB8AC3E}">
        <p14:creationId xmlns:p14="http://schemas.microsoft.com/office/powerpoint/2010/main" val="335538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en-US" altLang="zh-CN">
                <a:latin typeface="Calibri" panose="020F0502020204030204" pitchFamily="34" charset="0"/>
                <a:ea typeface="宋体" panose="02010600030101010101" pitchFamily="2" charset="-122"/>
              </a:rPr>
              <a:t>Simplex, half-duplex, or full-duplex </a:t>
            </a:r>
            <a:endParaRPr lang="zh-CN" altLang="en-US">
              <a:ea typeface="宋体" panose="02010600030101010101" pitchFamily="2" charset="-122"/>
            </a:endParaRPr>
          </a:p>
        </p:txBody>
      </p:sp>
      <p:sp>
        <p:nvSpPr>
          <p:cNvPr id="15363"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1536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3" y="3076575"/>
            <a:ext cx="81946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3" y="1138238"/>
            <a:ext cx="8372475"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263" y="5207000"/>
            <a:ext cx="8194675"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9918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31"/>
          <p:cNvGrpSpPr>
            <a:grpSpLocks/>
          </p:cNvGrpSpPr>
          <p:nvPr/>
        </p:nvGrpSpPr>
        <p:grpSpPr bwMode="auto">
          <a:xfrm>
            <a:off x="571500" y="2181225"/>
            <a:ext cx="8220075" cy="3114675"/>
            <a:chOff x="571500" y="2419350"/>
            <a:chExt cx="8220075" cy="3114080"/>
          </a:xfrm>
        </p:grpSpPr>
        <p:pic>
          <p:nvPicPr>
            <p:cNvPr id="23562" name="Picture 2"/>
            <p:cNvPicPr>
              <a:picLocks noChangeAspect="1" noChangeArrowheads="1"/>
            </p:cNvPicPr>
            <p:nvPr/>
          </p:nvPicPr>
          <p:blipFill>
            <a:blip r:embed="rId2">
              <a:extLst>
                <a:ext uri="{28A0092B-C50C-407E-A947-70E740481C1C}">
                  <a14:useLocalDpi xmlns:a14="http://schemas.microsoft.com/office/drawing/2010/main" val="0"/>
                </a:ext>
              </a:extLst>
            </a:blip>
            <a:srcRect b="12057"/>
            <a:stretch>
              <a:fillRect/>
            </a:stretch>
          </p:blipFill>
          <p:spPr bwMode="auto">
            <a:xfrm>
              <a:off x="804862" y="2419350"/>
              <a:ext cx="768667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3" name="Group 25"/>
            <p:cNvGrpSpPr>
              <a:grpSpLocks/>
            </p:cNvGrpSpPr>
            <p:nvPr/>
          </p:nvGrpSpPr>
          <p:grpSpPr bwMode="auto">
            <a:xfrm>
              <a:off x="571500" y="2686051"/>
              <a:ext cx="8220075" cy="2847379"/>
              <a:chOff x="609600" y="2867026"/>
              <a:chExt cx="8220075" cy="2847379"/>
            </a:xfrm>
          </p:grpSpPr>
          <p:grpSp>
            <p:nvGrpSpPr>
              <p:cNvPr id="23570" name="Group 20"/>
              <p:cNvGrpSpPr>
                <a:grpSpLocks/>
              </p:cNvGrpSpPr>
              <p:nvPr/>
            </p:nvGrpSpPr>
            <p:grpSpPr bwMode="auto">
              <a:xfrm>
                <a:off x="609600" y="2867026"/>
                <a:ext cx="8220075" cy="1977754"/>
                <a:chOff x="323850" y="3124201"/>
                <a:chExt cx="8220075" cy="1977754"/>
              </a:xfrm>
            </p:grpSpPr>
            <p:pic>
              <p:nvPicPr>
                <p:cNvPr id="23575" name="Picture 2"/>
                <p:cNvPicPr>
                  <a:picLocks noChangeAspect="1" noChangeArrowheads="1"/>
                </p:cNvPicPr>
                <p:nvPr/>
              </p:nvPicPr>
              <p:blipFill>
                <a:blip r:embed="rId2">
                  <a:extLst>
                    <a:ext uri="{28A0092B-C50C-407E-A947-70E740481C1C}">
                      <a14:useLocalDpi xmlns:a14="http://schemas.microsoft.com/office/drawing/2010/main" val="0"/>
                    </a:ext>
                  </a:extLst>
                </a:blip>
                <a:srcRect b="14713"/>
                <a:stretch>
                  <a:fillRect/>
                </a:stretch>
              </p:blipFill>
              <p:spPr bwMode="auto">
                <a:xfrm>
                  <a:off x="2333625" y="3124201"/>
                  <a:ext cx="6210300" cy="197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76" name="Group 19"/>
                <p:cNvGrpSpPr>
                  <a:grpSpLocks/>
                </p:cNvGrpSpPr>
                <p:nvPr/>
              </p:nvGrpSpPr>
              <p:grpSpPr bwMode="auto">
                <a:xfrm>
                  <a:off x="323850" y="3124201"/>
                  <a:ext cx="2085975" cy="1977754"/>
                  <a:chOff x="2486025" y="3276601"/>
                  <a:chExt cx="2085975" cy="1977754"/>
                </a:xfrm>
              </p:grpSpPr>
              <p:pic>
                <p:nvPicPr>
                  <p:cNvPr id="23577" name="Picture 2"/>
                  <p:cNvPicPr>
                    <a:picLocks noChangeAspect="1" noChangeArrowheads="1"/>
                  </p:cNvPicPr>
                  <p:nvPr/>
                </p:nvPicPr>
                <p:blipFill>
                  <a:blip r:embed="rId2">
                    <a:extLst>
                      <a:ext uri="{28A0092B-C50C-407E-A947-70E740481C1C}">
                        <a14:useLocalDpi xmlns:a14="http://schemas.microsoft.com/office/drawing/2010/main" val="0"/>
                      </a:ext>
                    </a:extLst>
                  </a:blip>
                  <a:srcRect r="66411" b="14713"/>
                  <a:stretch>
                    <a:fillRect/>
                  </a:stretch>
                </p:blipFill>
                <p:spPr bwMode="auto">
                  <a:xfrm>
                    <a:off x="2486025" y="3276601"/>
                    <a:ext cx="2085975" cy="197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3114675" y="4000311"/>
                    <a:ext cx="361950" cy="238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21" name="Rectangle 20"/>
                  <p:cNvSpPr/>
                  <p:nvPr/>
                </p:nvSpPr>
                <p:spPr>
                  <a:xfrm>
                    <a:off x="3619500" y="4000311"/>
                    <a:ext cx="361950" cy="238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22" name="Rectangle 21"/>
                  <p:cNvSpPr/>
                  <p:nvPr/>
                </p:nvSpPr>
                <p:spPr>
                  <a:xfrm>
                    <a:off x="3638550" y="4428854"/>
                    <a:ext cx="361950" cy="238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23" name="Rectangle 22"/>
                  <p:cNvSpPr/>
                  <p:nvPr/>
                </p:nvSpPr>
                <p:spPr>
                  <a:xfrm>
                    <a:off x="3086100" y="4476470"/>
                    <a:ext cx="361950" cy="238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24" name="Oval 23"/>
                  <p:cNvSpPr/>
                  <p:nvPr/>
                </p:nvSpPr>
                <p:spPr>
                  <a:xfrm>
                    <a:off x="3124200" y="4305052"/>
                    <a:ext cx="92075" cy="920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25" name="Oval 24"/>
                  <p:cNvSpPr/>
                  <p:nvPr/>
                </p:nvSpPr>
                <p:spPr>
                  <a:xfrm>
                    <a:off x="3924300" y="4305052"/>
                    <a:ext cx="92075" cy="920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grpSp>
          </p:grpSp>
          <p:sp>
            <p:nvSpPr>
              <p:cNvPr id="23571" name="TextBox 12"/>
              <p:cNvSpPr txBox="1">
                <a:spLocks noChangeArrowheads="1"/>
              </p:cNvSpPr>
              <p:nvPr/>
            </p:nvSpPr>
            <p:spPr bwMode="auto">
              <a:xfrm>
                <a:off x="966948" y="4791075"/>
                <a:ext cx="14157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BPSK</a:t>
                </a:r>
              </a:p>
              <a:p>
                <a:pPr algn="ctr" eaLnBrk="1" hangingPunct="1">
                  <a:spcBef>
                    <a:spcPct val="0"/>
                  </a:spcBef>
                  <a:buClrTx/>
                  <a:buFontTx/>
                  <a:buNone/>
                </a:pPr>
                <a:r>
                  <a:rPr lang="en-US" altLang="zh-CN" sz="1800">
                    <a:ea typeface="宋体" panose="02010600030101010101" pitchFamily="2" charset="-122"/>
                  </a:rPr>
                  <a:t>2 symbols</a:t>
                </a:r>
              </a:p>
              <a:p>
                <a:pPr algn="ctr" eaLnBrk="1" hangingPunct="1">
                  <a:spcBef>
                    <a:spcPct val="0"/>
                  </a:spcBef>
                  <a:buClrTx/>
                  <a:buFontTx/>
                  <a:buNone/>
                </a:pPr>
                <a:r>
                  <a:rPr lang="en-US" altLang="zh-CN" sz="1800">
                    <a:ea typeface="宋体" panose="02010600030101010101" pitchFamily="2" charset="-122"/>
                  </a:rPr>
                  <a:t>1 bit/symbol</a:t>
                </a:r>
              </a:p>
            </p:txBody>
          </p:sp>
          <p:sp>
            <p:nvSpPr>
              <p:cNvPr id="23572" name="TextBox 13"/>
              <p:cNvSpPr txBox="1">
                <a:spLocks noChangeArrowheads="1"/>
              </p:cNvSpPr>
              <p:nvPr/>
            </p:nvSpPr>
            <p:spPr bwMode="auto">
              <a:xfrm>
                <a:off x="2928542" y="4791075"/>
                <a:ext cx="153118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QPSK</a:t>
                </a:r>
              </a:p>
              <a:p>
                <a:pPr algn="ctr" eaLnBrk="1" hangingPunct="1">
                  <a:spcBef>
                    <a:spcPct val="0"/>
                  </a:spcBef>
                  <a:buClrTx/>
                  <a:buFontTx/>
                  <a:buNone/>
                </a:pPr>
                <a:r>
                  <a:rPr lang="en-US" altLang="zh-CN" sz="1800">
                    <a:ea typeface="宋体" panose="02010600030101010101" pitchFamily="2" charset="-122"/>
                  </a:rPr>
                  <a:t>4 symbols</a:t>
                </a:r>
              </a:p>
              <a:p>
                <a:pPr algn="ctr" eaLnBrk="1" hangingPunct="1">
                  <a:spcBef>
                    <a:spcPct val="0"/>
                  </a:spcBef>
                  <a:buClrTx/>
                  <a:buFontTx/>
                  <a:buNone/>
                </a:pPr>
                <a:r>
                  <a:rPr lang="en-US" altLang="zh-CN" sz="1800">
                    <a:ea typeface="宋体" panose="02010600030101010101" pitchFamily="2" charset="-122"/>
                  </a:rPr>
                  <a:t>2 bits/symbol</a:t>
                </a:r>
              </a:p>
            </p:txBody>
          </p:sp>
          <p:sp>
            <p:nvSpPr>
              <p:cNvPr id="23573" name="TextBox 14"/>
              <p:cNvSpPr txBox="1">
                <a:spLocks noChangeArrowheads="1"/>
              </p:cNvSpPr>
              <p:nvPr/>
            </p:nvSpPr>
            <p:spPr bwMode="auto">
              <a:xfrm>
                <a:off x="4900217" y="4781550"/>
                <a:ext cx="153118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QAM-16</a:t>
                </a:r>
              </a:p>
              <a:p>
                <a:pPr algn="ctr" eaLnBrk="1" hangingPunct="1">
                  <a:spcBef>
                    <a:spcPct val="0"/>
                  </a:spcBef>
                  <a:buClrTx/>
                  <a:buFontTx/>
                  <a:buNone/>
                </a:pPr>
                <a:r>
                  <a:rPr lang="en-US" altLang="zh-CN" sz="1800">
                    <a:ea typeface="宋体" panose="02010600030101010101" pitchFamily="2" charset="-122"/>
                  </a:rPr>
                  <a:t>16 symbols</a:t>
                </a:r>
              </a:p>
              <a:p>
                <a:pPr algn="ctr" eaLnBrk="1" hangingPunct="1">
                  <a:spcBef>
                    <a:spcPct val="0"/>
                  </a:spcBef>
                  <a:buClrTx/>
                  <a:buFontTx/>
                  <a:buNone/>
                </a:pPr>
                <a:r>
                  <a:rPr lang="en-US" altLang="zh-CN" sz="1800">
                    <a:ea typeface="宋体" panose="02010600030101010101" pitchFamily="2" charset="-122"/>
                  </a:rPr>
                  <a:t>4 bits/symbol</a:t>
                </a:r>
              </a:p>
            </p:txBody>
          </p:sp>
          <p:sp>
            <p:nvSpPr>
              <p:cNvPr id="23574" name="TextBox 15"/>
              <p:cNvSpPr txBox="1">
                <a:spLocks noChangeArrowheads="1"/>
              </p:cNvSpPr>
              <p:nvPr/>
            </p:nvSpPr>
            <p:spPr bwMode="auto">
              <a:xfrm>
                <a:off x="7043342" y="4791075"/>
                <a:ext cx="153118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QAM-64</a:t>
                </a:r>
              </a:p>
              <a:p>
                <a:pPr algn="ctr" eaLnBrk="1" hangingPunct="1">
                  <a:spcBef>
                    <a:spcPct val="0"/>
                  </a:spcBef>
                  <a:buClrTx/>
                  <a:buFontTx/>
                  <a:buNone/>
                </a:pPr>
                <a:r>
                  <a:rPr lang="en-US" altLang="zh-CN" sz="1800">
                    <a:ea typeface="宋体" panose="02010600030101010101" pitchFamily="2" charset="-122"/>
                  </a:rPr>
                  <a:t>64 symbols</a:t>
                </a:r>
              </a:p>
              <a:p>
                <a:pPr algn="ctr" eaLnBrk="1" hangingPunct="1">
                  <a:spcBef>
                    <a:spcPct val="0"/>
                  </a:spcBef>
                  <a:buClrTx/>
                  <a:buFontTx/>
                  <a:buNone/>
                </a:pPr>
                <a:r>
                  <a:rPr lang="en-US" altLang="zh-CN" sz="1800">
                    <a:ea typeface="宋体" panose="02010600030101010101" pitchFamily="2" charset="-122"/>
                  </a:rPr>
                  <a:t>6 bits/symbol</a:t>
                </a:r>
              </a:p>
            </p:txBody>
          </p:sp>
        </p:grpSp>
        <p:sp>
          <p:nvSpPr>
            <p:cNvPr id="23564" name="Rectangle 25"/>
            <p:cNvSpPr>
              <a:spLocks noChangeArrowheads="1"/>
            </p:cNvSpPr>
            <p:nvPr/>
          </p:nvSpPr>
          <p:spPr bwMode="auto">
            <a:xfrm>
              <a:off x="4248150" y="2524125"/>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3565" name="Rectangle 26"/>
            <p:cNvSpPr>
              <a:spLocks noChangeArrowheads="1"/>
            </p:cNvSpPr>
            <p:nvPr/>
          </p:nvSpPr>
          <p:spPr bwMode="auto">
            <a:xfrm>
              <a:off x="4286250" y="4581525"/>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3566" name="Rectangle 27"/>
            <p:cNvSpPr>
              <a:spLocks noChangeArrowheads="1"/>
            </p:cNvSpPr>
            <p:nvPr/>
          </p:nvSpPr>
          <p:spPr bwMode="auto">
            <a:xfrm>
              <a:off x="1990725" y="4610100"/>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3567" name="Rectangle 28"/>
            <p:cNvSpPr>
              <a:spLocks noChangeArrowheads="1"/>
            </p:cNvSpPr>
            <p:nvPr/>
          </p:nvSpPr>
          <p:spPr bwMode="auto">
            <a:xfrm>
              <a:off x="6838950" y="4591050"/>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3568" name="Rectangle 29"/>
            <p:cNvSpPr>
              <a:spLocks noChangeArrowheads="1"/>
            </p:cNvSpPr>
            <p:nvPr/>
          </p:nvSpPr>
          <p:spPr bwMode="auto">
            <a:xfrm>
              <a:off x="1866900" y="2581275"/>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3569" name="Rectangle 30"/>
            <p:cNvSpPr>
              <a:spLocks noChangeArrowheads="1"/>
            </p:cNvSpPr>
            <p:nvPr/>
          </p:nvSpPr>
          <p:spPr bwMode="auto">
            <a:xfrm>
              <a:off x="6905625" y="2533650"/>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33" name="Left Brace 32"/>
          <p:cNvSpPr/>
          <p:nvPr/>
        </p:nvSpPr>
        <p:spPr bwMode="auto">
          <a:xfrm rot="16200000">
            <a:off x="6581775" y="4105275"/>
            <a:ext cx="219075" cy="269557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34" name="Left Brace 33"/>
          <p:cNvSpPr/>
          <p:nvPr/>
        </p:nvSpPr>
        <p:spPr bwMode="auto">
          <a:xfrm rot="16200000">
            <a:off x="2486025" y="4076700"/>
            <a:ext cx="219075" cy="269557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23557" name="TextBox 34"/>
          <p:cNvSpPr txBox="1">
            <a:spLocks noChangeArrowheads="1"/>
          </p:cNvSpPr>
          <p:nvPr/>
        </p:nvSpPr>
        <p:spPr bwMode="auto">
          <a:xfrm>
            <a:off x="4933950" y="5581650"/>
            <a:ext cx="359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QAM varies amplitude and phase</a:t>
            </a:r>
          </a:p>
        </p:txBody>
      </p:sp>
      <p:sp>
        <p:nvSpPr>
          <p:cNvPr id="23558" name="TextBox 35"/>
          <p:cNvSpPr txBox="1">
            <a:spLocks noChangeArrowheads="1"/>
          </p:cNvSpPr>
          <p:nvPr/>
        </p:nvSpPr>
        <p:spPr bwMode="auto">
          <a:xfrm>
            <a:off x="963613" y="5572125"/>
            <a:ext cx="336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BPSK/QPSK varies only phase</a:t>
            </a:r>
          </a:p>
        </p:txBody>
      </p:sp>
      <p:sp>
        <p:nvSpPr>
          <p:cNvPr id="23559" name="Title 1"/>
          <p:cNvSpPr>
            <a:spLocks noGrp="1"/>
          </p:cNvSpPr>
          <p:nvPr>
            <p:ph type="title"/>
          </p:nvPr>
        </p:nvSpPr>
        <p:spPr/>
        <p:txBody>
          <a:bodyPr/>
          <a:lstStyle/>
          <a:p>
            <a:r>
              <a:rPr lang="en-US" altLang="zh-CN">
                <a:ea typeface="宋体" panose="02010600030101010101" pitchFamily="2" charset="-122"/>
              </a:rPr>
              <a:t>Passband Transmission (2)</a:t>
            </a:r>
          </a:p>
        </p:txBody>
      </p:sp>
      <p:sp>
        <p:nvSpPr>
          <p:cNvPr id="2356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3561" name="Content Placeholder 2"/>
          <p:cNvSpPr>
            <a:spLocks noGrp="1"/>
          </p:cNvSpPr>
          <p:nvPr>
            <p:ph idx="1"/>
          </p:nvPr>
        </p:nvSpPr>
        <p:spPr>
          <a:xfrm>
            <a:off x="914400" y="1611313"/>
            <a:ext cx="7789863" cy="4598987"/>
          </a:xfrm>
        </p:spPr>
        <p:txBody>
          <a:bodyPr/>
          <a:lstStyle/>
          <a:p>
            <a:r>
              <a:rPr lang="en-US" altLang="zh-CN">
                <a:ea typeface="宋体" panose="02010600030101010101" pitchFamily="2" charset="-122"/>
              </a:rPr>
              <a:t>Constellation diagrams are a shorthand to capture the amplitude and phase modulations of symbols:</a:t>
            </a:r>
          </a:p>
        </p:txBody>
      </p:sp>
    </p:spTree>
    <p:extLst>
      <p:ext uri="{BB962C8B-B14F-4D97-AF65-F5344CB8AC3E}">
        <p14:creationId xmlns:p14="http://schemas.microsoft.com/office/powerpoint/2010/main" val="35657289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a:ea typeface="宋体" panose="02010600030101010101" pitchFamily="2" charset="-122"/>
              </a:rPr>
              <a:t>Passband Transmission (3)</a:t>
            </a:r>
          </a:p>
        </p:txBody>
      </p:sp>
      <p:sp>
        <p:nvSpPr>
          <p:cNvPr id="2457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4580"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Gray-coding assigns bits to symbols so that small symbol errors cause few bit errors:</a:t>
            </a:r>
          </a:p>
        </p:txBody>
      </p:sp>
      <p:grpSp>
        <p:nvGrpSpPr>
          <p:cNvPr id="24581" name="Group 26"/>
          <p:cNvGrpSpPr>
            <a:grpSpLocks/>
          </p:cNvGrpSpPr>
          <p:nvPr/>
        </p:nvGrpSpPr>
        <p:grpSpPr bwMode="auto">
          <a:xfrm>
            <a:off x="1100138" y="2657475"/>
            <a:ext cx="6943725" cy="3124200"/>
            <a:chOff x="1099344" y="2657475"/>
            <a:chExt cx="6945312" cy="3124200"/>
          </a:xfrm>
        </p:grpSpPr>
        <p:pic>
          <p:nvPicPr>
            <p:cNvPr id="24582" name="Picture 2"/>
            <p:cNvPicPr>
              <a:picLocks noChangeAspect="1" noChangeArrowheads="1"/>
            </p:cNvPicPr>
            <p:nvPr/>
          </p:nvPicPr>
          <p:blipFill>
            <a:blip r:embed="rId2">
              <a:extLst>
                <a:ext uri="{28A0092B-C50C-407E-A947-70E740481C1C}">
                  <a14:useLocalDpi xmlns:a14="http://schemas.microsoft.com/office/drawing/2010/main" val="0"/>
                </a:ext>
              </a:extLst>
            </a:blip>
            <a:srcRect t="3026" b="6740"/>
            <a:stretch>
              <a:fillRect/>
            </a:stretch>
          </p:blipFill>
          <p:spPr bwMode="auto">
            <a:xfrm>
              <a:off x="1099344" y="2657475"/>
              <a:ext cx="694531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p:cNvSpPr/>
            <p:nvPr/>
          </p:nvSpPr>
          <p:spPr>
            <a:xfrm>
              <a:off x="2672916" y="402907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4" name="Oval 13"/>
            <p:cNvSpPr/>
            <p:nvPr/>
          </p:nvSpPr>
          <p:spPr>
            <a:xfrm>
              <a:off x="2939677" y="4019550"/>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5" name="Oval 14"/>
            <p:cNvSpPr/>
            <p:nvPr/>
          </p:nvSpPr>
          <p:spPr>
            <a:xfrm>
              <a:off x="3273128" y="4343400"/>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6" name="Oval 15"/>
            <p:cNvSpPr/>
            <p:nvPr/>
          </p:nvSpPr>
          <p:spPr>
            <a:xfrm>
              <a:off x="3215965" y="402907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7" name="Oval 16"/>
            <p:cNvSpPr/>
            <p:nvPr/>
          </p:nvSpPr>
          <p:spPr>
            <a:xfrm>
              <a:off x="3368399" y="368617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8" name="Oval 17"/>
            <p:cNvSpPr/>
            <p:nvPr/>
          </p:nvSpPr>
          <p:spPr>
            <a:xfrm>
              <a:off x="3273128" y="340042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9" name="Oval 18"/>
            <p:cNvSpPr/>
            <p:nvPr/>
          </p:nvSpPr>
          <p:spPr>
            <a:xfrm>
              <a:off x="2958731" y="3543300"/>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20" name="Oval 19"/>
            <p:cNvSpPr/>
            <p:nvPr/>
          </p:nvSpPr>
          <p:spPr>
            <a:xfrm>
              <a:off x="2882513" y="381952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21" name="TextBox 20"/>
            <p:cNvSpPr txBox="1"/>
            <p:nvPr/>
          </p:nvSpPr>
          <p:spPr>
            <a:xfrm>
              <a:off x="3063530" y="4010025"/>
              <a:ext cx="128617" cy="215900"/>
            </a:xfrm>
            <a:prstGeom prst="rect">
              <a:avLst/>
            </a:prstGeom>
            <a:solidFill>
              <a:schemeClr val="bg1"/>
            </a:solidFill>
            <a:ln>
              <a:noFill/>
            </a:ln>
          </p:spPr>
          <p:txBody>
            <a:bodyPr wrap="none" lIns="0" tIns="0" rIns="0" bIns="0">
              <a:spAutoFit/>
            </a:bodyPr>
            <a:lstStyle/>
            <a:p>
              <a:pPr eaLnBrk="1" hangingPunct="1">
                <a:defRPr/>
              </a:pPr>
              <a:r>
                <a:rPr lang="en-US" sz="1400" b="1" dirty="0">
                  <a:solidFill>
                    <a:schemeClr val="accent3">
                      <a:lumMod val="60000"/>
                      <a:lumOff val="40000"/>
                    </a:schemeClr>
                  </a:solidFill>
                  <a:latin typeface="Arial" charset="0"/>
                  <a:cs typeface="Arial" charset="0"/>
                </a:rPr>
                <a:t>A</a:t>
              </a:r>
            </a:p>
          </p:txBody>
        </p:sp>
        <p:sp>
          <p:nvSpPr>
            <p:cNvPr id="22" name="TextBox 21"/>
            <p:cNvSpPr txBox="1"/>
            <p:nvPr/>
          </p:nvSpPr>
          <p:spPr>
            <a:xfrm>
              <a:off x="3396981" y="3333750"/>
              <a:ext cx="128617" cy="215900"/>
            </a:xfrm>
            <a:prstGeom prst="rect">
              <a:avLst/>
            </a:prstGeom>
            <a:solidFill>
              <a:schemeClr val="bg1"/>
            </a:solidFill>
            <a:ln>
              <a:noFill/>
            </a:ln>
          </p:spPr>
          <p:txBody>
            <a:bodyPr wrap="none" lIns="0" tIns="0" rIns="0" bIns="0">
              <a:spAutoFit/>
            </a:bodyPr>
            <a:lstStyle/>
            <a:p>
              <a:pPr eaLnBrk="1" hangingPunct="1">
                <a:defRPr/>
              </a:pPr>
              <a:r>
                <a:rPr lang="en-US" sz="1400" b="1" dirty="0">
                  <a:solidFill>
                    <a:schemeClr val="accent3">
                      <a:lumMod val="60000"/>
                      <a:lumOff val="40000"/>
                    </a:schemeClr>
                  </a:solidFill>
                  <a:latin typeface="Arial" charset="0"/>
                  <a:cs typeface="Arial" charset="0"/>
                </a:rPr>
                <a:t>B</a:t>
              </a:r>
            </a:p>
          </p:txBody>
        </p:sp>
        <p:sp>
          <p:nvSpPr>
            <p:cNvPr id="23" name="TextBox 22"/>
            <p:cNvSpPr txBox="1"/>
            <p:nvPr/>
          </p:nvSpPr>
          <p:spPr>
            <a:xfrm>
              <a:off x="3635160" y="3990975"/>
              <a:ext cx="128617" cy="215900"/>
            </a:xfrm>
            <a:prstGeom prst="rect">
              <a:avLst/>
            </a:prstGeom>
            <a:solidFill>
              <a:schemeClr val="bg1"/>
            </a:solidFill>
            <a:ln>
              <a:noFill/>
            </a:ln>
          </p:spPr>
          <p:txBody>
            <a:bodyPr wrap="none" lIns="0" tIns="0" rIns="0" bIns="0">
              <a:spAutoFit/>
            </a:bodyPr>
            <a:lstStyle/>
            <a:p>
              <a:pPr eaLnBrk="1" hangingPunct="1">
                <a:defRPr/>
              </a:pPr>
              <a:r>
                <a:rPr lang="en-US" sz="1400" b="1" dirty="0">
                  <a:solidFill>
                    <a:schemeClr val="accent3">
                      <a:lumMod val="60000"/>
                      <a:lumOff val="40000"/>
                    </a:schemeClr>
                  </a:solidFill>
                  <a:latin typeface="Arial" charset="0"/>
                  <a:cs typeface="Arial" charset="0"/>
                </a:rPr>
                <a:t>C</a:t>
              </a:r>
            </a:p>
          </p:txBody>
        </p:sp>
        <p:sp>
          <p:nvSpPr>
            <p:cNvPr id="24" name="TextBox 23"/>
            <p:cNvSpPr txBox="1"/>
            <p:nvPr/>
          </p:nvSpPr>
          <p:spPr>
            <a:xfrm>
              <a:off x="3387454" y="4362450"/>
              <a:ext cx="128617" cy="215900"/>
            </a:xfrm>
            <a:prstGeom prst="rect">
              <a:avLst/>
            </a:prstGeom>
            <a:solidFill>
              <a:schemeClr val="bg1"/>
            </a:solidFill>
            <a:ln>
              <a:noFill/>
            </a:ln>
          </p:spPr>
          <p:txBody>
            <a:bodyPr wrap="none" lIns="0" tIns="0" rIns="0" bIns="0">
              <a:spAutoFit/>
            </a:bodyPr>
            <a:lstStyle/>
            <a:p>
              <a:pPr eaLnBrk="1" hangingPunct="1">
                <a:defRPr/>
              </a:pPr>
              <a:r>
                <a:rPr lang="en-US" sz="1400" b="1" dirty="0">
                  <a:solidFill>
                    <a:schemeClr val="accent3">
                      <a:lumMod val="60000"/>
                      <a:lumOff val="40000"/>
                    </a:schemeClr>
                  </a:solidFill>
                  <a:latin typeface="Arial" charset="0"/>
                  <a:cs typeface="Arial" charset="0"/>
                </a:rPr>
                <a:t>D</a:t>
              </a:r>
            </a:p>
          </p:txBody>
        </p:sp>
        <p:sp>
          <p:nvSpPr>
            <p:cNvPr id="25" name="TextBox 24"/>
            <p:cNvSpPr txBox="1"/>
            <p:nvPr/>
          </p:nvSpPr>
          <p:spPr>
            <a:xfrm>
              <a:off x="2539535" y="3819525"/>
              <a:ext cx="120678" cy="215900"/>
            </a:xfrm>
            <a:prstGeom prst="rect">
              <a:avLst/>
            </a:prstGeom>
            <a:solidFill>
              <a:schemeClr val="bg1"/>
            </a:solidFill>
            <a:ln>
              <a:noFill/>
            </a:ln>
          </p:spPr>
          <p:txBody>
            <a:bodyPr wrap="none" lIns="0" tIns="0" rIns="0" bIns="0">
              <a:spAutoFit/>
            </a:bodyPr>
            <a:lstStyle/>
            <a:p>
              <a:pPr eaLnBrk="1" hangingPunct="1">
                <a:defRPr/>
              </a:pPr>
              <a:r>
                <a:rPr lang="en-US" sz="1400" b="1" dirty="0">
                  <a:solidFill>
                    <a:schemeClr val="accent3">
                      <a:lumMod val="60000"/>
                      <a:lumOff val="40000"/>
                    </a:schemeClr>
                  </a:solidFill>
                  <a:latin typeface="Arial" charset="0"/>
                  <a:cs typeface="Arial" charset="0"/>
                </a:rPr>
                <a:t>E</a:t>
              </a:r>
            </a:p>
          </p:txBody>
        </p:sp>
        <p:sp>
          <p:nvSpPr>
            <p:cNvPr id="26" name="Oval 25"/>
            <p:cNvSpPr/>
            <p:nvPr/>
          </p:nvSpPr>
          <p:spPr>
            <a:xfrm>
              <a:off x="3587525" y="391477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809174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ea typeface="宋体" panose="02010600030101010101" pitchFamily="2" charset="-122"/>
              </a:rPr>
              <a:t>Dividing a link into channels</a:t>
            </a:r>
            <a:endParaRPr lang="zh-CN" altLang="en-US">
              <a:ea typeface="宋体" panose="02010600030101010101" pitchFamily="2" charset="-122"/>
            </a:endParaRPr>
          </a:p>
        </p:txBody>
      </p:sp>
      <p:sp>
        <p:nvSpPr>
          <p:cNvPr id="25603"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2560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grpSp>
        <p:nvGrpSpPr>
          <p:cNvPr id="5" name="Group 1"/>
          <p:cNvGrpSpPr>
            <a:grpSpLocks/>
          </p:cNvGrpSpPr>
          <p:nvPr/>
        </p:nvGrpSpPr>
        <p:grpSpPr bwMode="auto">
          <a:xfrm>
            <a:off x="457200" y="2514600"/>
            <a:ext cx="8312150" cy="1874838"/>
            <a:chOff x="457200" y="2514600"/>
            <a:chExt cx="8312150" cy="1874838"/>
          </a:xfrm>
        </p:grpSpPr>
        <p:pic>
          <p:nvPicPr>
            <p:cNvPr id="256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14600"/>
              <a:ext cx="8312150"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3535363"/>
              <a:ext cx="30829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2914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ltLang="zh-CN">
                <a:ea typeface="宋体" panose="02010600030101010101" pitchFamily="2" charset="-122"/>
              </a:rPr>
              <a:t>Categories of multiplexing</a:t>
            </a:r>
            <a:endParaRPr lang="zh-CN" altLang="en-US">
              <a:ea typeface="宋体" panose="02010600030101010101" pitchFamily="2" charset="-122"/>
            </a:endParaRPr>
          </a:p>
        </p:txBody>
      </p:sp>
      <p:sp>
        <p:nvSpPr>
          <p:cNvPr id="27651"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2765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2390775"/>
            <a:ext cx="83185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306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a:ea typeface="宋体" panose="02010600030101010101" pitchFamily="2" charset="-122"/>
              </a:rPr>
              <a:t>Frequency Division Multiplexing (1)</a:t>
            </a:r>
          </a:p>
        </p:txBody>
      </p:sp>
      <p:sp>
        <p:nvSpPr>
          <p:cNvPr id="2867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8676" name="Rectangle 3"/>
          <p:cNvSpPr>
            <a:spLocks noGrp="1" noChangeArrowheads="1"/>
          </p:cNvSpPr>
          <p:nvPr>
            <p:ph idx="1"/>
          </p:nvPr>
        </p:nvSpPr>
        <p:spPr>
          <a:xfrm>
            <a:off x="914400" y="1258888"/>
            <a:ext cx="7789863" cy="4598987"/>
          </a:xfrm>
        </p:spPr>
        <p:txBody>
          <a:bodyPr/>
          <a:lstStyle/>
          <a:p>
            <a:r>
              <a:rPr lang="en-US" altLang="zh-CN">
                <a:ea typeface="宋体" panose="02010600030101010101" pitchFamily="2" charset="-122"/>
              </a:rPr>
              <a:t>FDM (Frequency Division Multiplexing) shares the channel by placing users on different frequencies:</a:t>
            </a:r>
          </a:p>
          <a:p>
            <a:endParaRPr lang="en-US" altLang="zh-CN">
              <a:ea typeface="宋体" panose="02010600030101010101" pitchFamily="2" charset="-122"/>
            </a:endParaRPr>
          </a:p>
        </p:txBody>
      </p:sp>
      <p:grpSp>
        <p:nvGrpSpPr>
          <p:cNvPr id="28677" name="Group 16"/>
          <p:cNvGrpSpPr>
            <a:grpSpLocks/>
          </p:cNvGrpSpPr>
          <p:nvPr/>
        </p:nvGrpSpPr>
        <p:grpSpPr bwMode="auto">
          <a:xfrm>
            <a:off x="1466850" y="2305050"/>
            <a:ext cx="6886575" cy="3784600"/>
            <a:chOff x="1466850" y="2305050"/>
            <a:chExt cx="6885826" cy="3784609"/>
          </a:xfrm>
        </p:grpSpPr>
        <p:pic>
          <p:nvPicPr>
            <p:cNvPr id="286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2305050"/>
              <a:ext cx="6267450" cy="378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Box 11"/>
            <p:cNvSpPr txBox="1">
              <a:spLocks noChangeArrowheads="1"/>
            </p:cNvSpPr>
            <p:nvPr/>
          </p:nvSpPr>
          <p:spPr bwMode="auto">
            <a:xfrm>
              <a:off x="6000750" y="5267325"/>
              <a:ext cx="2351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Overall FDM channel</a:t>
              </a:r>
            </a:p>
          </p:txBody>
        </p:sp>
        <p:cxnSp>
          <p:nvCxnSpPr>
            <p:cNvPr id="13" name="Straight Arrow Connector 12"/>
            <p:cNvCxnSpPr/>
            <p:nvPr/>
          </p:nvCxnSpPr>
          <p:spPr>
            <a:xfrm rot="16200000" flipV="1">
              <a:off x="6785958" y="4862538"/>
              <a:ext cx="476251" cy="352387"/>
            </a:xfrm>
            <a:prstGeom prst="straightConnector1">
              <a:avLst/>
            </a:prstGeom>
            <a:ln w="19050">
              <a:solidFill>
                <a:schemeClr val="accent3">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681" name="Rectangle 13"/>
            <p:cNvSpPr>
              <a:spLocks noChangeArrowheads="1"/>
            </p:cNvSpPr>
            <p:nvPr/>
          </p:nvSpPr>
          <p:spPr bwMode="auto">
            <a:xfrm>
              <a:off x="6219825" y="4724400"/>
              <a:ext cx="60960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8682" name="Rectangle 14"/>
            <p:cNvSpPr>
              <a:spLocks noChangeArrowheads="1"/>
            </p:cNvSpPr>
            <p:nvPr/>
          </p:nvSpPr>
          <p:spPr bwMode="auto">
            <a:xfrm>
              <a:off x="3771900" y="5772150"/>
              <a:ext cx="60960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8683" name="Rectangle 15"/>
            <p:cNvSpPr>
              <a:spLocks noChangeArrowheads="1"/>
            </p:cNvSpPr>
            <p:nvPr/>
          </p:nvSpPr>
          <p:spPr bwMode="auto">
            <a:xfrm>
              <a:off x="2085975" y="5743575"/>
              <a:ext cx="60960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Tree>
    <p:extLst>
      <p:ext uri="{BB962C8B-B14F-4D97-AF65-F5344CB8AC3E}">
        <p14:creationId xmlns:p14="http://schemas.microsoft.com/office/powerpoint/2010/main" val="8782940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a:ea typeface="宋体" panose="02010600030101010101" pitchFamily="2" charset="-122"/>
              </a:rPr>
              <a:t>Frequency Division Multiplexing (2)</a:t>
            </a:r>
          </a:p>
        </p:txBody>
      </p:sp>
      <p:sp>
        <p:nvSpPr>
          <p:cNvPr id="2969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9700"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OFDM (Orthogonal FDM) is an efficient FDM technique used for 802.11, 4G cellular and other communications</a:t>
            </a:r>
          </a:p>
          <a:p>
            <a:pPr lvl="1"/>
            <a:r>
              <a:rPr lang="en-US" altLang="zh-CN">
                <a:ea typeface="宋体" panose="02010600030101010101" pitchFamily="2" charset="-122"/>
              </a:rPr>
              <a:t>Subcarriers are coordinated to be tightly packed</a:t>
            </a:r>
          </a:p>
        </p:txBody>
      </p:sp>
      <p:pic>
        <p:nvPicPr>
          <p:cNvPr id="297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013" y="3019425"/>
            <a:ext cx="75914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31614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a:ea typeface="宋体" panose="02010600030101010101" pitchFamily="2" charset="-122"/>
              </a:rPr>
              <a:t>Time Division Multiplexing (TDM)</a:t>
            </a:r>
          </a:p>
        </p:txBody>
      </p:sp>
      <p:sp>
        <p:nvSpPr>
          <p:cNvPr id="31747"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1748"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Time division multiplexing shares a channel over time:</a:t>
            </a:r>
          </a:p>
          <a:p>
            <a:pPr lvl="1"/>
            <a:r>
              <a:rPr lang="en-US" altLang="zh-CN">
                <a:ea typeface="宋体" panose="02010600030101010101" pitchFamily="2" charset="-122"/>
              </a:rPr>
              <a:t>Users take turns on a fixed schedule; this is not packet switching or STDM (Statistical TDM)</a:t>
            </a:r>
          </a:p>
          <a:p>
            <a:pPr lvl="1"/>
            <a:r>
              <a:rPr lang="en-US" altLang="zh-CN">
                <a:ea typeface="宋体" panose="02010600030101010101" pitchFamily="2" charset="-122"/>
              </a:rPr>
              <a:t>Widely used in telephone / cellular systems</a:t>
            </a:r>
          </a:p>
        </p:txBody>
      </p:sp>
      <p:pic>
        <p:nvPicPr>
          <p:cNvPr id="3174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913" y="3771900"/>
            <a:ext cx="79978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1073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a:ea typeface="宋体" panose="02010600030101010101" pitchFamily="2" charset="-122"/>
              </a:rPr>
              <a:t>Synchronous TDM vs. Statistical TDM</a:t>
            </a:r>
            <a:endParaRPr lang="zh-CN" altLang="en-US">
              <a:ea typeface="宋体" panose="02010600030101010101" pitchFamily="2" charset="-122"/>
            </a:endParaRPr>
          </a:p>
        </p:txBody>
      </p:sp>
      <p:sp>
        <p:nvSpPr>
          <p:cNvPr id="32771"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3277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38" y="1460500"/>
            <a:ext cx="7697787"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4203700"/>
            <a:ext cx="7697787"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2056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2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zh-CN">
                <a:ea typeface="宋体" panose="02010600030101010101" pitchFamily="2" charset="-122"/>
              </a:rPr>
              <a:t>Code Division Multiple Access (CDMA)</a:t>
            </a:r>
          </a:p>
        </p:txBody>
      </p:sp>
      <p:sp>
        <p:nvSpPr>
          <p:cNvPr id="3379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3796" name="Content Placeholder 2"/>
          <p:cNvSpPr>
            <a:spLocks noGrp="1"/>
          </p:cNvSpPr>
          <p:nvPr>
            <p:ph idx="1"/>
          </p:nvPr>
        </p:nvSpPr>
        <p:spPr>
          <a:xfrm>
            <a:off x="914400" y="1220788"/>
            <a:ext cx="7789863" cy="4598987"/>
          </a:xfrm>
        </p:spPr>
        <p:txBody>
          <a:bodyPr/>
          <a:lstStyle/>
          <a:p>
            <a:r>
              <a:rPr lang="en-US" altLang="zh-CN">
                <a:ea typeface="宋体" panose="02010600030101010101" pitchFamily="2" charset="-122"/>
              </a:rPr>
              <a:t>CDMA shares the channel by giving users a code</a:t>
            </a:r>
          </a:p>
          <a:p>
            <a:pPr lvl="1"/>
            <a:r>
              <a:rPr lang="en-US" altLang="zh-CN">
                <a:ea typeface="宋体" panose="02010600030101010101" pitchFamily="2" charset="-122"/>
              </a:rPr>
              <a:t>Codes are orthogonal; can be sent at the same time</a:t>
            </a:r>
          </a:p>
          <a:p>
            <a:pPr lvl="1"/>
            <a:r>
              <a:rPr lang="en-US" altLang="zh-CN">
                <a:ea typeface="宋体" panose="02010600030101010101" pitchFamily="2" charset="-122"/>
              </a:rPr>
              <a:t>Widely used as part of 3G networks</a:t>
            </a:r>
          </a:p>
        </p:txBody>
      </p:sp>
      <p:grpSp>
        <p:nvGrpSpPr>
          <p:cNvPr id="33797" name="Group 97"/>
          <p:cNvGrpSpPr>
            <a:grpSpLocks/>
          </p:cNvGrpSpPr>
          <p:nvPr/>
        </p:nvGrpSpPr>
        <p:grpSpPr bwMode="auto">
          <a:xfrm>
            <a:off x="1027113" y="3351213"/>
            <a:ext cx="1762125" cy="569912"/>
            <a:chOff x="725699" y="3421942"/>
            <a:chExt cx="2341351" cy="755900"/>
          </a:xfrm>
        </p:grpSpPr>
        <p:sp>
          <p:nvSpPr>
            <p:cNvPr id="33852" name="TextBox 7"/>
            <p:cNvSpPr txBox="1">
              <a:spLocks noChangeArrowheads="1"/>
            </p:cNvSpPr>
            <p:nvPr/>
          </p:nvSpPr>
          <p:spPr bwMode="auto">
            <a:xfrm>
              <a:off x="725699" y="3566605"/>
              <a:ext cx="502935" cy="35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A =</a:t>
              </a:r>
            </a:p>
          </p:txBody>
        </p:sp>
        <p:cxnSp>
          <p:nvCxnSpPr>
            <p:cNvPr id="14" name="Straight Arrow Connector 13"/>
            <p:cNvCxnSpPr/>
            <p:nvPr/>
          </p:nvCxnSpPr>
          <p:spPr>
            <a:xfrm>
              <a:off x="1227718" y="3805156"/>
              <a:ext cx="1839332" cy="21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1354278" y="3428258"/>
              <a:ext cx="1516604" cy="749584"/>
            </a:xfrm>
            <a:custGeom>
              <a:avLst/>
              <a:gdLst>
                <a:gd name="connsiteX0" fmla="*/ 0 w 1581150"/>
                <a:gd name="connsiteY0" fmla="*/ 381000 h 781050"/>
                <a:gd name="connsiteX1" fmla="*/ 9525 w 1581150"/>
                <a:gd name="connsiteY1" fmla="*/ 0 h 781050"/>
                <a:gd name="connsiteX2" fmla="*/ 400050 w 1581150"/>
                <a:gd name="connsiteY2" fmla="*/ 0 h 781050"/>
                <a:gd name="connsiteX3" fmla="*/ 400050 w 1581150"/>
                <a:gd name="connsiteY3" fmla="*/ 781050 h 781050"/>
                <a:gd name="connsiteX4" fmla="*/ 800100 w 1581150"/>
                <a:gd name="connsiteY4" fmla="*/ 781050 h 781050"/>
                <a:gd name="connsiteX5" fmla="*/ 800100 w 1581150"/>
                <a:gd name="connsiteY5" fmla="*/ 0 h 781050"/>
                <a:gd name="connsiteX6" fmla="*/ 1181100 w 1581150"/>
                <a:gd name="connsiteY6" fmla="*/ 0 h 781050"/>
                <a:gd name="connsiteX7" fmla="*/ 1190625 w 1581150"/>
                <a:gd name="connsiteY7" fmla="*/ 781050 h 781050"/>
                <a:gd name="connsiteX8" fmla="*/ 1581150 w 1581150"/>
                <a:gd name="connsiteY8" fmla="*/ 781050 h 781050"/>
                <a:gd name="connsiteX9" fmla="*/ 1581150 w 1581150"/>
                <a:gd name="connsiteY9" fmla="*/ 39052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1150" h="781050">
                  <a:moveTo>
                    <a:pt x="0" y="381000"/>
                  </a:moveTo>
                  <a:lnTo>
                    <a:pt x="9525" y="0"/>
                  </a:lnTo>
                  <a:lnTo>
                    <a:pt x="400050" y="0"/>
                  </a:lnTo>
                  <a:lnTo>
                    <a:pt x="400050" y="781050"/>
                  </a:lnTo>
                  <a:lnTo>
                    <a:pt x="800100" y="781050"/>
                  </a:lnTo>
                  <a:lnTo>
                    <a:pt x="800100" y="0"/>
                  </a:lnTo>
                  <a:lnTo>
                    <a:pt x="1181100" y="0"/>
                  </a:lnTo>
                  <a:lnTo>
                    <a:pt x="1190625" y="781050"/>
                  </a:lnTo>
                  <a:lnTo>
                    <a:pt x="1581150" y="781050"/>
                  </a:lnTo>
                  <a:lnTo>
                    <a:pt x="1581150" y="390525"/>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3855" name="TextBox 19"/>
            <p:cNvSpPr txBox="1">
              <a:spLocks noChangeArrowheads="1"/>
            </p:cNvSpPr>
            <p:nvPr/>
          </p:nvSpPr>
          <p:spPr bwMode="auto">
            <a:xfrm>
              <a:off x="1288368" y="3431075"/>
              <a:ext cx="401438" cy="32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56" name="TextBox 21"/>
            <p:cNvSpPr txBox="1">
              <a:spLocks noChangeArrowheads="1"/>
            </p:cNvSpPr>
            <p:nvPr/>
          </p:nvSpPr>
          <p:spPr bwMode="auto">
            <a:xfrm>
              <a:off x="2429896" y="3796364"/>
              <a:ext cx="352257" cy="32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57" name="TextBox 22"/>
            <p:cNvSpPr txBox="1">
              <a:spLocks noChangeArrowheads="1"/>
            </p:cNvSpPr>
            <p:nvPr/>
          </p:nvSpPr>
          <p:spPr bwMode="auto">
            <a:xfrm>
              <a:off x="2037211" y="3421942"/>
              <a:ext cx="401438" cy="32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58" name="TextBox 32"/>
            <p:cNvSpPr txBox="1">
              <a:spLocks noChangeArrowheads="1"/>
            </p:cNvSpPr>
            <p:nvPr/>
          </p:nvSpPr>
          <p:spPr bwMode="auto">
            <a:xfrm>
              <a:off x="1690186" y="3787232"/>
              <a:ext cx="352257" cy="32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grpSp>
      <p:grpSp>
        <p:nvGrpSpPr>
          <p:cNvPr id="33798" name="Group 98"/>
          <p:cNvGrpSpPr>
            <a:grpSpLocks/>
          </p:cNvGrpSpPr>
          <p:nvPr/>
        </p:nvGrpSpPr>
        <p:grpSpPr bwMode="auto">
          <a:xfrm>
            <a:off x="1009650" y="4311650"/>
            <a:ext cx="1766888" cy="587375"/>
            <a:chOff x="707434" y="4355500"/>
            <a:chExt cx="2350091" cy="781225"/>
          </a:xfrm>
        </p:grpSpPr>
        <p:sp>
          <p:nvSpPr>
            <p:cNvPr id="33845" name="TextBox 8"/>
            <p:cNvSpPr txBox="1">
              <a:spLocks noChangeArrowheads="1"/>
            </p:cNvSpPr>
            <p:nvPr/>
          </p:nvSpPr>
          <p:spPr bwMode="auto">
            <a:xfrm>
              <a:off x="707434" y="4525487"/>
              <a:ext cx="515169" cy="35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B =</a:t>
              </a:r>
            </a:p>
          </p:txBody>
        </p:sp>
        <p:cxnSp>
          <p:nvCxnSpPr>
            <p:cNvPr id="12" name="Straight Arrow Connector 11"/>
            <p:cNvCxnSpPr/>
            <p:nvPr/>
          </p:nvCxnSpPr>
          <p:spPr>
            <a:xfrm>
              <a:off x="1245865" y="4763005"/>
              <a:ext cx="1811660" cy="21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1364109" y="4387172"/>
              <a:ext cx="1516051" cy="749553"/>
            </a:xfrm>
            <a:custGeom>
              <a:avLst/>
              <a:gdLst>
                <a:gd name="connsiteX0" fmla="*/ 0 w 1581150"/>
                <a:gd name="connsiteY0" fmla="*/ 381000 h 781050"/>
                <a:gd name="connsiteX1" fmla="*/ 9525 w 1581150"/>
                <a:gd name="connsiteY1" fmla="*/ 0 h 781050"/>
                <a:gd name="connsiteX2" fmla="*/ 790575 w 1581150"/>
                <a:gd name="connsiteY2" fmla="*/ 0 h 781050"/>
                <a:gd name="connsiteX3" fmla="*/ 790575 w 1581150"/>
                <a:gd name="connsiteY3" fmla="*/ 781050 h 781050"/>
                <a:gd name="connsiteX4" fmla="*/ 1581150 w 1581150"/>
                <a:gd name="connsiteY4" fmla="*/ 781050 h 781050"/>
                <a:gd name="connsiteX5" fmla="*/ 1581150 w 1581150"/>
                <a:gd name="connsiteY5" fmla="*/ 39052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150" h="781050">
                  <a:moveTo>
                    <a:pt x="0" y="381000"/>
                  </a:moveTo>
                  <a:lnTo>
                    <a:pt x="9525" y="0"/>
                  </a:lnTo>
                  <a:lnTo>
                    <a:pt x="790575" y="0"/>
                  </a:lnTo>
                  <a:lnTo>
                    <a:pt x="790575" y="781050"/>
                  </a:lnTo>
                  <a:lnTo>
                    <a:pt x="1581150" y="781050"/>
                  </a:lnTo>
                  <a:lnTo>
                    <a:pt x="1581150" y="390525"/>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3848" name="TextBox 20"/>
            <p:cNvSpPr txBox="1">
              <a:spLocks noChangeArrowheads="1"/>
            </p:cNvSpPr>
            <p:nvPr/>
          </p:nvSpPr>
          <p:spPr bwMode="auto">
            <a:xfrm>
              <a:off x="1341087" y="4355500"/>
              <a:ext cx="401438" cy="32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49" name="TextBox 23"/>
            <p:cNvSpPr txBox="1">
              <a:spLocks noChangeArrowheads="1"/>
            </p:cNvSpPr>
            <p:nvPr/>
          </p:nvSpPr>
          <p:spPr bwMode="auto">
            <a:xfrm>
              <a:off x="1688111" y="4355500"/>
              <a:ext cx="401438" cy="32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50" name="TextBox 35"/>
            <p:cNvSpPr txBox="1">
              <a:spLocks noChangeArrowheads="1"/>
            </p:cNvSpPr>
            <p:nvPr/>
          </p:nvSpPr>
          <p:spPr bwMode="auto">
            <a:xfrm>
              <a:off x="2117325" y="4729921"/>
              <a:ext cx="352257" cy="32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51" name="TextBox 36"/>
            <p:cNvSpPr txBox="1">
              <a:spLocks noChangeArrowheads="1"/>
            </p:cNvSpPr>
            <p:nvPr/>
          </p:nvSpPr>
          <p:spPr bwMode="auto">
            <a:xfrm>
              <a:off x="2455218" y="4729921"/>
              <a:ext cx="352257" cy="32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grpSp>
      <p:grpSp>
        <p:nvGrpSpPr>
          <p:cNvPr id="33799" name="Group 99"/>
          <p:cNvGrpSpPr>
            <a:grpSpLocks/>
          </p:cNvGrpSpPr>
          <p:nvPr/>
        </p:nvGrpSpPr>
        <p:grpSpPr bwMode="auto">
          <a:xfrm>
            <a:off x="990600" y="5322888"/>
            <a:ext cx="1766888" cy="582612"/>
            <a:chOff x="689170" y="5312311"/>
            <a:chExt cx="2349305" cy="774164"/>
          </a:xfrm>
        </p:grpSpPr>
        <p:cxnSp>
          <p:nvCxnSpPr>
            <p:cNvPr id="13" name="Straight Arrow Connector 12"/>
            <p:cNvCxnSpPr/>
            <p:nvPr/>
          </p:nvCxnSpPr>
          <p:spPr>
            <a:xfrm>
              <a:off x="1254861" y="5696229"/>
              <a:ext cx="178361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1364621" y="5329187"/>
              <a:ext cx="1515544" cy="757288"/>
            </a:xfrm>
            <a:custGeom>
              <a:avLst/>
              <a:gdLst>
                <a:gd name="connsiteX0" fmla="*/ 0 w 1581150"/>
                <a:gd name="connsiteY0" fmla="*/ 390525 h 790575"/>
                <a:gd name="connsiteX1" fmla="*/ 9525 w 1581150"/>
                <a:gd name="connsiteY1" fmla="*/ 0 h 790575"/>
                <a:gd name="connsiteX2" fmla="*/ 400050 w 1581150"/>
                <a:gd name="connsiteY2" fmla="*/ 0 h 790575"/>
                <a:gd name="connsiteX3" fmla="*/ 400050 w 1581150"/>
                <a:gd name="connsiteY3" fmla="*/ 790575 h 790575"/>
                <a:gd name="connsiteX4" fmla="*/ 1190625 w 1581150"/>
                <a:gd name="connsiteY4" fmla="*/ 790575 h 790575"/>
                <a:gd name="connsiteX5" fmla="*/ 1190625 w 1581150"/>
                <a:gd name="connsiteY5" fmla="*/ 0 h 790575"/>
                <a:gd name="connsiteX6" fmla="*/ 1581150 w 1581150"/>
                <a:gd name="connsiteY6" fmla="*/ 0 h 790575"/>
                <a:gd name="connsiteX7" fmla="*/ 1581150 w 1581150"/>
                <a:gd name="connsiteY7" fmla="*/ 390525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1150" h="790575">
                  <a:moveTo>
                    <a:pt x="0" y="390525"/>
                  </a:moveTo>
                  <a:lnTo>
                    <a:pt x="9525" y="0"/>
                  </a:lnTo>
                  <a:lnTo>
                    <a:pt x="400050" y="0"/>
                  </a:lnTo>
                  <a:lnTo>
                    <a:pt x="400050" y="790575"/>
                  </a:lnTo>
                  <a:lnTo>
                    <a:pt x="1190625" y="790575"/>
                  </a:lnTo>
                  <a:lnTo>
                    <a:pt x="1190625" y="0"/>
                  </a:lnTo>
                  <a:lnTo>
                    <a:pt x="1581150" y="0"/>
                  </a:lnTo>
                  <a:lnTo>
                    <a:pt x="1581150" y="390525"/>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3840" name="TextBox 27"/>
            <p:cNvSpPr txBox="1">
              <a:spLocks noChangeArrowheads="1"/>
            </p:cNvSpPr>
            <p:nvPr/>
          </p:nvSpPr>
          <p:spPr bwMode="auto">
            <a:xfrm>
              <a:off x="1301030" y="5312311"/>
              <a:ext cx="401438" cy="32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41" name="TextBox 28"/>
            <p:cNvSpPr txBox="1">
              <a:spLocks noChangeArrowheads="1"/>
            </p:cNvSpPr>
            <p:nvPr/>
          </p:nvSpPr>
          <p:spPr bwMode="auto">
            <a:xfrm>
              <a:off x="2442557" y="5321445"/>
              <a:ext cx="401438" cy="32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42" name="TextBox 33"/>
            <p:cNvSpPr txBox="1">
              <a:spLocks noChangeArrowheads="1"/>
            </p:cNvSpPr>
            <p:nvPr/>
          </p:nvSpPr>
          <p:spPr bwMode="auto">
            <a:xfrm>
              <a:off x="2059004" y="5686736"/>
              <a:ext cx="352258" cy="32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43" name="TextBox 34"/>
            <p:cNvSpPr txBox="1">
              <a:spLocks noChangeArrowheads="1"/>
            </p:cNvSpPr>
            <p:nvPr/>
          </p:nvSpPr>
          <p:spPr bwMode="auto">
            <a:xfrm>
              <a:off x="1739375" y="5695867"/>
              <a:ext cx="352258" cy="32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44" name="TextBox 37"/>
            <p:cNvSpPr txBox="1">
              <a:spLocks noChangeArrowheads="1"/>
            </p:cNvSpPr>
            <p:nvPr/>
          </p:nvSpPr>
          <p:spPr bwMode="auto">
            <a:xfrm>
              <a:off x="689170" y="5453446"/>
              <a:ext cx="527464" cy="35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C =</a:t>
              </a:r>
            </a:p>
          </p:txBody>
        </p:sp>
      </p:grpSp>
      <p:grpSp>
        <p:nvGrpSpPr>
          <p:cNvPr id="33800" name="Group 86"/>
          <p:cNvGrpSpPr>
            <a:grpSpLocks/>
          </p:cNvGrpSpPr>
          <p:nvPr/>
        </p:nvGrpSpPr>
        <p:grpSpPr bwMode="auto">
          <a:xfrm>
            <a:off x="3590925" y="4014788"/>
            <a:ext cx="1352550" cy="1563687"/>
            <a:chOff x="3419475" y="4006447"/>
            <a:chExt cx="1798138" cy="2080182"/>
          </a:xfrm>
        </p:grpSpPr>
        <p:cxnSp>
          <p:nvCxnSpPr>
            <p:cNvPr id="45" name="Straight Arrow Connector 44"/>
            <p:cNvCxnSpPr/>
            <p:nvPr/>
          </p:nvCxnSpPr>
          <p:spPr>
            <a:xfrm>
              <a:off x="3419475" y="4756157"/>
              <a:ext cx="1798138" cy="21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Freeform 49"/>
            <p:cNvSpPr/>
            <p:nvPr/>
          </p:nvSpPr>
          <p:spPr>
            <a:xfrm>
              <a:off x="3529221" y="4010671"/>
              <a:ext cx="1515332" cy="1497308"/>
            </a:xfrm>
            <a:custGeom>
              <a:avLst/>
              <a:gdLst>
                <a:gd name="connsiteX0" fmla="*/ 0 w 1590675"/>
                <a:gd name="connsiteY0" fmla="*/ 781050 h 1571625"/>
                <a:gd name="connsiteX1" fmla="*/ 400050 w 1590675"/>
                <a:gd name="connsiteY1" fmla="*/ 790575 h 1571625"/>
                <a:gd name="connsiteX2" fmla="*/ 400050 w 1590675"/>
                <a:gd name="connsiteY2" fmla="*/ 1571625 h 1571625"/>
                <a:gd name="connsiteX3" fmla="*/ 809625 w 1590675"/>
                <a:gd name="connsiteY3" fmla="*/ 1562100 h 1571625"/>
                <a:gd name="connsiteX4" fmla="*/ 800100 w 1590675"/>
                <a:gd name="connsiteY4" fmla="*/ 0 h 1571625"/>
                <a:gd name="connsiteX5" fmla="*/ 1190625 w 1590675"/>
                <a:gd name="connsiteY5" fmla="*/ 0 h 1571625"/>
                <a:gd name="connsiteX6" fmla="*/ 1190625 w 1590675"/>
                <a:gd name="connsiteY6" fmla="*/ 781050 h 1571625"/>
                <a:gd name="connsiteX7" fmla="*/ 1590675 w 1590675"/>
                <a:gd name="connsiteY7" fmla="*/ 781050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0675" h="1571625">
                  <a:moveTo>
                    <a:pt x="0" y="781050"/>
                  </a:moveTo>
                  <a:lnTo>
                    <a:pt x="400050" y="790575"/>
                  </a:lnTo>
                  <a:lnTo>
                    <a:pt x="400050" y="1571625"/>
                  </a:lnTo>
                  <a:lnTo>
                    <a:pt x="809625" y="1562100"/>
                  </a:lnTo>
                  <a:lnTo>
                    <a:pt x="800100" y="0"/>
                  </a:lnTo>
                  <a:lnTo>
                    <a:pt x="1190625" y="0"/>
                  </a:lnTo>
                  <a:lnTo>
                    <a:pt x="1190625" y="781050"/>
                  </a:lnTo>
                  <a:lnTo>
                    <a:pt x="1590675" y="781050"/>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3833" name="TextBox 50"/>
            <p:cNvSpPr txBox="1">
              <a:spLocks noChangeArrowheads="1"/>
            </p:cNvSpPr>
            <p:nvPr/>
          </p:nvSpPr>
          <p:spPr bwMode="auto">
            <a:xfrm>
              <a:off x="3864735" y="5141633"/>
              <a:ext cx="350301" cy="322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34" name="TextBox 51"/>
            <p:cNvSpPr txBox="1">
              <a:spLocks noChangeArrowheads="1"/>
            </p:cNvSpPr>
            <p:nvPr/>
          </p:nvSpPr>
          <p:spPr bwMode="auto">
            <a:xfrm>
              <a:off x="4200752" y="4006447"/>
              <a:ext cx="399209" cy="322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35" name="TextBox 52"/>
            <p:cNvSpPr txBox="1">
              <a:spLocks noChangeArrowheads="1"/>
            </p:cNvSpPr>
            <p:nvPr/>
          </p:nvSpPr>
          <p:spPr bwMode="auto">
            <a:xfrm>
              <a:off x="3592024" y="4565919"/>
              <a:ext cx="284582" cy="322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36" name="TextBox 53"/>
            <p:cNvSpPr txBox="1">
              <a:spLocks noChangeArrowheads="1"/>
            </p:cNvSpPr>
            <p:nvPr/>
          </p:nvSpPr>
          <p:spPr bwMode="auto">
            <a:xfrm>
              <a:off x="4754455" y="4556838"/>
              <a:ext cx="284582" cy="322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37" name="TextBox 54"/>
            <p:cNvSpPr txBox="1">
              <a:spLocks noChangeArrowheads="1"/>
            </p:cNvSpPr>
            <p:nvPr/>
          </p:nvSpPr>
          <p:spPr bwMode="auto">
            <a:xfrm>
              <a:off x="3522727" y="5595708"/>
              <a:ext cx="1558077" cy="49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 = +A -B</a:t>
              </a:r>
            </a:p>
          </p:txBody>
        </p:sp>
      </p:grpSp>
      <p:sp>
        <p:nvSpPr>
          <p:cNvPr id="33801" name="TextBox 55"/>
          <p:cNvSpPr txBox="1">
            <a:spLocks noChangeArrowheads="1"/>
          </p:cNvSpPr>
          <p:nvPr/>
        </p:nvSpPr>
        <p:spPr bwMode="auto">
          <a:xfrm>
            <a:off x="5343525" y="332422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 x A</a:t>
            </a:r>
          </a:p>
        </p:txBody>
      </p:sp>
      <p:grpSp>
        <p:nvGrpSpPr>
          <p:cNvPr id="33802" name="Group 96"/>
          <p:cNvGrpSpPr>
            <a:grpSpLocks/>
          </p:cNvGrpSpPr>
          <p:nvPr/>
        </p:nvGrpSpPr>
        <p:grpSpPr bwMode="auto">
          <a:xfrm>
            <a:off x="5740400" y="3276600"/>
            <a:ext cx="1333500" cy="561975"/>
            <a:chOff x="5379072" y="3057525"/>
            <a:chExt cx="1783728" cy="752475"/>
          </a:xfrm>
        </p:grpSpPr>
        <p:cxnSp>
          <p:nvCxnSpPr>
            <p:cNvPr id="69" name="Straight Arrow Connector 68"/>
            <p:cNvCxnSpPr/>
            <p:nvPr/>
          </p:nvCxnSpPr>
          <p:spPr>
            <a:xfrm>
              <a:off x="5379072" y="3795121"/>
              <a:ext cx="1783728" cy="21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828" name="TextBox 70"/>
            <p:cNvSpPr txBox="1">
              <a:spLocks noChangeArrowheads="1"/>
            </p:cNvSpPr>
            <p:nvPr/>
          </p:nvSpPr>
          <p:spPr bwMode="auto">
            <a:xfrm>
              <a:off x="6155528" y="3088652"/>
              <a:ext cx="4187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29" name="TextBox 71"/>
            <p:cNvSpPr txBox="1">
              <a:spLocks noChangeArrowheads="1"/>
            </p:cNvSpPr>
            <p:nvPr/>
          </p:nvSpPr>
          <p:spPr bwMode="auto">
            <a:xfrm>
              <a:off x="5835899" y="3088260"/>
              <a:ext cx="4187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73" name="Freeform 72"/>
            <p:cNvSpPr/>
            <p:nvPr/>
          </p:nvSpPr>
          <p:spPr>
            <a:xfrm>
              <a:off x="5487370" y="3057525"/>
              <a:ext cx="1541651" cy="752475"/>
            </a:xfrm>
            <a:custGeom>
              <a:avLst/>
              <a:gdLst>
                <a:gd name="connsiteX0" fmla="*/ 0 w 1543050"/>
                <a:gd name="connsiteY0" fmla="*/ 752475 h 752475"/>
                <a:gd name="connsiteX1" fmla="*/ 390525 w 1543050"/>
                <a:gd name="connsiteY1" fmla="*/ 752475 h 752475"/>
                <a:gd name="connsiteX2" fmla="*/ 390525 w 1543050"/>
                <a:gd name="connsiteY2" fmla="*/ 0 h 752475"/>
                <a:gd name="connsiteX3" fmla="*/ 1152525 w 1543050"/>
                <a:gd name="connsiteY3" fmla="*/ 0 h 752475"/>
                <a:gd name="connsiteX4" fmla="*/ 1152525 w 1543050"/>
                <a:gd name="connsiteY4" fmla="*/ 752475 h 752475"/>
                <a:gd name="connsiteX5" fmla="*/ 1543050 w 1543050"/>
                <a:gd name="connsiteY5" fmla="*/ 752475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050" h="752475">
                  <a:moveTo>
                    <a:pt x="0" y="752475"/>
                  </a:moveTo>
                  <a:lnTo>
                    <a:pt x="390525" y="752475"/>
                  </a:lnTo>
                  <a:lnTo>
                    <a:pt x="390525" y="0"/>
                  </a:lnTo>
                  <a:lnTo>
                    <a:pt x="1152525" y="0"/>
                  </a:lnTo>
                  <a:lnTo>
                    <a:pt x="1152525" y="752475"/>
                  </a:lnTo>
                  <a:lnTo>
                    <a:pt x="1543050" y="752475"/>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grpSp>
      <p:grpSp>
        <p:nvGrpSpPr>
          <p:cNvPr id="33803" name="Group 95"/>
          <p:cNvGrpSpPr>
            <a:grpSpLocks/>
          </p:cNvGrpSpPr>
          <p:nvPr/>
        </p:nvGrpSpPr>
        <p:grpSpPr bwMode="auto">
          <a:xfrm>
            <a:off x="5740400" y="4349750"/>
            <a:ext cx="1333500" cy="565150"/>
            <a:chOff x="5379072" y="4710211"/>
            <a:chExt cx="1783728" cy="757139"/>
          </a:xfrm>
        </p:grpSpPr>
        <p:cxnSp>
          <p:nvCxnSpPr>
            <p:cNvPr id="74" name="Straight Arrow Connector 73"/>
            <p:cNvCxnSpPr/>
            <p:nvPr/>
          </p:nvCxnSpPr>
          <p:spPr>
            <a:xfrm>
              <a:off x="5379072" y="4710211"/>
              <a:ext cx="1783728" cy="21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824" name="TextBox 74"/>
            <p:cNvSpPr txBox="1">
              <a:spLocks noChangeArrowheads="1"/>
            </p:cNvSpPr>
            <p:nvPr/>
          </p:nvSpPr>
          <p:spPr bwMode="auto">
            <a:xfrm>
              <a:off x="6163814" y="5088902"/>
              <a:ext cx="3674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25" name="TextBox 75"/>
            <p:cNvSpPr txBox="1">
              <a:spLocks noChangeArrowheads="1"/>
            </p:cNvSpPr>
            <p:nvPr/>
          </p:nvSpPr>
          <p:spPr bwMode="auto">
            <a:xfrm>
              <a:off x="5844185" y="5088510"/>
              <a:ext cx="3674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77" name="Freeform 76"/>
            <p:cNvSpPr/>
            <p:nvPr/>
          </p:nvSpPr>
          <p:spPr>
            <a:xfrm flipV="1">
              <a:off x="5487370" y="4714465"/>
              <a:ext cx="1541651" cy="752885"/>
            </a:xfrm>
            <a:custGeom>
              <a:avLst/>
              <a:gdLst>
                <a:gd name="connsiteX0" fmla="*/ 0 w 1543050"/>
                <a:gd name="connsiteY0" fmla="*/ 752475 h 752475"/>
                <a:gd name="connsiteX1" fmla="*/ 390525 w 1543050"/>
                <a:gd name="connsiteY1" fmla="*/ 752475 h 752475"/>
                <a:gd name="connsiteX2" fmla="*/ 390525 w 1543050"/>
                <a:gd name="connsiteY2" fmla="*/ 0 h 752475"/>
                <a:gd name="connsiteX3" fmla="*/ 1152525 w 1543050"/>
                <a:gd name="connsiteY3" fmla="*/ 0 h 752475"/>
                <a:gd name="connsiteX4" fmla="*/ 1152525 w 1543050"/>
                <a:gd name="connsiteY4" fmla="*/ 752475 h 752475"/>
                <a:gd name="connsiteX5" fmla="*/ 1543050 w 1543050"/>
                <a:gd name="connsiteY5" fmla="*/ 752475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050" h="752475">
                  <a:moveTo>
                    <a:pt x="0" y="752475"/>
                  </a:moveTo>
                  <a:lnTo>
                    <a:pt x="390525" y="752475"/>
                  </a:lnTo>
                  <a:lnTo>
                    <a:pt x="390525" y="0"/>
                  </a:lnTo>
                  <a:lnTo>
                    <a:pt x="1152525" y="0"/>
                  </a:lnTo>
                  <a:lnTo>
                    <a:pt x="1152525" y="752475"/>
                  </a:lnTo>
                  <a:lnTo>
                    <a:pt x="1543050" y="752475"/>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grpSp>
      <p:grpSp>
        <p:nvGrpSpPr>
          <p:cNvPr id="33804" name="Group 87"/>
          <p:cNvGrpSpPr>
            <a:grpSpLocks/>
          </p:cNvGrpSpPr>
          <p:nvPr/>
        </p:nvGrpSpPr>
        <p:grpSpPr bwMode="auto">
          <a:xfrm>
            <a:off x="5743575" y="5238750"/>
            <a:ext cx="1281113" cy="1098550"/>
            <a:chOff x="3419475" y="3965605"/>
            <a:chExt cx="1798138" cy="1542869"/>
          </a:xfrm>
        </p:grpSpPr>
        <p:cxnSp>
          <p:nvCxnSpPr>
            <p:cNvPr id="89" name="Straight Arrow Connector 88"/>
            <p:cNvCxnSpPr/>
            <p:nvPr/>
          </p:nvCxnSpPr>
          <p:spPr>
            <a:xfrm>
              <a:off x="3419475" y="4757106"/>
              <a:ext cx="179813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Freeform 89"/>
            <p:cNvSpPr/>
            <p:nvPr/>
          </p:nvSpPr>
          <p:spPr>
            <a:xfrm flipV="1">
              <a:off x="3528656" y="4010197"/>
              <a:ext cx="1517387" cy="1498277"/>
            </a:xfrm>
            <a:custGeom>
              <a:avLst/>
              <a:gdLst>
                <a:gd name="connsiteX0" fmla="*/ 0 w 1590675"/>
                <a:gd name="connsiteY0" fmla="*/ 781050 h 1571625"/>
                <a:gd name="connsiteX1" fmla="*/ 400050 w 1590675"/>
                <a:gd name="connsiteY1" fmla="*/ 790575 h 1571625"/>
                <a:gd name="connsiteX2" fmla="*/ 400050 w 1590675"/>
                <a:gd name="connsiteY2" fmla="*/ 1571625 h 1571625"/>
                <a:gd name="connsiteX3" fmla="*/ 809625 w 1590675"/>
                <a:gd name="connsiteY3" fmla="*/ 1562100 h 1571625"/>
                <a:gd name="connsiteX4" fmla="*/ 800100 w 1590675"/>
                <a:gd name="connsiteY4" fmla="*/ 0 h 1571625"/>
                <a:gd name="connsiteX5" fmla="*/ 1190625 w 1590675"/>
                <a:gd name="connsiteY5" fmla="*/ 0 h 1571625"/>
                <a:gd name="connsiteX6" fmla="*/ 1190625 w 1590675"/>
                <a:gd name="connsiteY6" fmla="*/ 781050 h 1571625"/>
                <a:gd name="connsiteX7" fmla="*/ 1590675 w 1590675"/>
                <a:gd name="connsiteY7" fmla="*/ 781050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0675" h="1571625">
                  <a:moveTo>
                    <a:pt x="0" y="781050"/>
                  </a:moveTo>
                  <a:lnTo>
                    <a:pt x="400050" y="790575"/>
                  </a:lnTo>
                  <a:lnTo>
                    <a:pt x="400050" y="1571625"/>
                  </a:lnTo>
                  <a:lnTo>
                    <a:pt x="809625" y="1562100"/>
                  </a:lnTo>
                  <a:lnTo>
                    <a:pt x="800100" y="0"/>
                  </a:lnTo>
                  <a:lnTo>
                    <a:pt x="1190625" y="0"/>
                  </a:lnTo>
                  <a:lnTo>
                    <a:pt x="1190625" y="781050"/>
                  </a:lnTo>
                  <a:lnTo>
                    <a:pt x="1590675" y="781050"/>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3819" name="TextBox 90"/>
            <p:cNvSpPr txBox="1">
              <a:spLocks noChangeArrowheads="1"/>
            </p:cNvSpPr>
            <p:nvPr/>
          </p:nvSpPr>
          <p:spPr bwMode="auto">
            <a:xfrm>
              <a:off x="4232642" y="5100791"/>
              <a:ext cx="350301" cy="32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20" name="TextBox 91"/>
            <p:cNvSpPr txBox="1">
              <a:spLocks noChangeArrowheads="1"/>
            </p:cNvSpPr>
            <p:nvPr/>
          </p:nvSpPr>
          <p:spPr bwMode="auto">
            <a:xfrm>
              <a:off x="3844758" y="3965605"/>
              <a:ext cx="399209" cy="32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21" name="TextBox 92"/>
            <p:cNvSpPr txBox="1">
              <a:spLocks noChangeArrowheads="1"/>
            </p:cNvSpPr>
            <p:nvPr/>
          </p:nvSpPr>
          <p:spPr bwMode="auto">
            <a:xfrm>
              <a:off x="3471655" y="4524364"/>
              <a:ext cx="284583" cy="32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22" name="TextBox 93"/>
            <p:cNvSpPr txBox="1">
              <a:spLocks noChangeArrowheads="1"/>
            </p:cNvSpPr>
            <p:nvPr/>
          </p:nvSpPr>
          <p:spPr bwMode="auto">
            <a:xfrm>
              <a:off x="4714333" y="4528656"/>
              <a:ext cx="284583" cy="32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grpSp>
      <p:sp>
        <p:nvSpPr>
          <p:cNvPr id="33805" name="TextBox 100"/>
          <p:cNvSpPr txBox="1">
            <a:spLocks noChangeArrowheads="1"/>
          </p:cNvSpPr>
          <p:nvPr/>
        </p:nvSpPr>
        <p:spPr bwMode="auto">
          <a:xfrm>
            <a:off x="5362575" y="4381500"/>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 x B</a:t>
            </a:r>
          </a:p>
        </p:txBody>
      </p:sp>
      <p:sp>
        <p:nvSpPr>
          <p:cNvPr id="33806" name="TextBox 101"/>
          <p:cNvSpPr txBox="1">
            <a:spLocks noChangeArrowheads="1"/>
          </p:cNvSpPr>
          <p:nvPr/>
        </p:nvSpPr>
        <p:spPr bwMode="auto">
          <a:xfrm>
            <a:off x="5334000" y="5286375"/>
            <a:ext cx="74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 x C</a:t>
            </a:r>
          </a:p>
        </p:txBody>
      </p:sp>
      <p:sp>
        <p:nvSpPr>
          <p:cNvPr id="33807" name="TextBox 102"/>
          <p:cNvSpPr txBox="1">
            <a:spLocks noChangeArrowheads="1"/>
          </p:cNvSpPr>
          <p:nvPr/>
        </p:nvSpPr>
        <p:spPr bwMode="auto">
          <a:xfrm>
            <a:off x="7229475" y="3257550"/>
            <a:ext cx="1176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Sum = 4</a:t>
            </a:r>
          </a:p>
          <a:p>
            <a:pPr eaLnBrk="1" hangingPunct="1">
              <a:spcBef>
                <a:spcPct val="0"/>
              </a:spcBef>
              <a:buClrTx/>
              <a:buFontTx/>
              <a:buNone/>
            </a:pPr>
            <a:r>
              <a:rPr lang="en-US" altLang="zh-CN" sz="1800">
                <a:ea typeface="宋体" panose="02010600030101010101" pitchFamily="2" charset="-122"/>
              </a:rPr>
              <a:t>A sent “1”</a:t>
            </a:r>
          </a:p>
        </p:txBody>
      </p:sp>
      <p:sp>
        <p:nvSpPr>
          <p:cNvPr id="33808" name="TextBox 103"/>
          <p:cNvSpPr txBox="1">
            <a:spLocks noChangeArrowheads="1"/>
          </p:cNvSpPr>
          <p:nvPr/>
        </p:nvSpPr>
        <p:spPr bwMode="auto">
          <a:xfrm>
            <a:off x="7210425" y="4295775"/>
            <a:ext cx="1184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Sum = -4</a:t>
            </a:r>
          </a:p>
          <a:p>
            <a:pPr eaLnBrk="1" hangingPunct="1">
              <a:spcBef>
                <a:spcPct val="0"/>
              </a:spcBef>
              <a:buClrTx/>
              <a:buFontTx/>
              <a:buNone/>
            </a:pPr>
            <a:r>
              <a:rPr lang="en-US" altLang="zh-CN" sz="1800">
                <a:ea typeface="宋体" panose="02010600030101010101" pitchFamily="2" charset="-122"/>
              </a:rPr>
              <a:t>B sent “0”</a:t>
            </a:r>
          </a:p>
        </p:txBody>
      </p:sp>
      <p:sp>
        <p:nvSpPr>
          <p:cNvPr id="33809" name="TextBox 104"/>
          <p:cNvSpPr txBox="1">
            <a:spLocks noChangeArrowheads="1"/>
          </p:cNvSpPr>
          <p:nvPr/>
        </p:nvSpPr>
        <p:spPr bwMode="auto">
          <a:xfrm>
            <a:off x="7191375" y="5229225"/>
            <a:ext cx="1531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Sum = 0</a:t>
            </a:r>
          </a:p>
          <a:p>
            <a:pPr eaLnBrk="1" hangingPunct="1">
              <a:spcBef>
                <a:spcPct val="0"/>
              </a:spcBef>
              <a:buClrTx/>
              <a:buFontTx/>
              <a:buNone/>
            </a:pPr>
            <a:r>
              <a:rPr lang="en-US" altLang="zh-CN" sz="1800">
                <a:ea typeface="宋体" panose="02010600030101010101" pitchFamily="2" charset="-122"/>
              </a:rPr>
              <a:t>C didn’t send</a:t>
            </a:r>
          </a:p>
        </p:txBody>
      </p:sp>
      <p:sp>
        <p:nvSpPr>
          <p:cNvPr id="33810" name="TextBox 105"/>
          <p:cNvSpPr txBox="1">
            <a:spLocks noChangeArrowheads="1"/>
          </p:cNvSpPr>
          <p:nvPr/>
        </p:nvSpPr>
        <p:spPr bwMode="auto">
          <a:xfrm>
            <a:off x="1333500" y="2819400"/>
            <a:ext cx="1658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i="1">
                <a:ea typeface="宋体" panose="02010600030101010101" pitchFamily="2" charset="-122"/>
              </a:rPr>
              <a:t>Sender Codes</a:t>
            </a:r>
          </a:p>
        </p:txBody>
      </p:sp>
      <p:sp>
        <p:nvSpPr>
          <p:cNvPr id="33811" name="TextBox 106"/>
          <p:cNvSpPr txBox="1">
            <a:spLocks noChangeArrowheads="1"/>
          </p:cNvSpPr>
          <p:nvPr/>
        </p:nvSpPr>
        <p:spPr bwMode="auto">
          <a:xfrm>
            <a:off x="3514725" y="2811463"/>
            <a:ext cx="13858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i="1">
                <a:ea typeface="宋体" panose="02010600030101010101" pitchFamily="2" charset="-122"/>
              </a:rPr>
              <a:t>Transmitted</a:t>
            </a:r>
          </a:p>
          <a:p>
            <a:pPr algn="ctr" eaLnBrk="1" hangingPunct="1">
              <a:spcBef>
                <a:spcPct val="0"/>
              </a:spcBef>
              <a:buClrTx/>
              <a:buFontTx/>
              <a:buNone/>
            </a:pPr>
            <a:r>
              <a:rPr lang="en-US" altLang="zh-CN" sz="1800" i="1">
                <a:ea typeface="宋体" panose="02010600030101010101" pitchFamily="2" charset="-122"/>
              </a:rPr>
              <a:t>Signal</a:t>
            </a:r>
          </a:p>
        </p:txBody>
      </p:sp>
      <p:sp>
        <p:nvSpPr>
          <p:cNvPr id="33812" name="TextBox 107"/>
          <p:cNvSpPr txBox="1">
            <a:spLocks noChangeArrowheads="1"/>
          </p:cNvSpPr>
          <p:nvPr/>
        </p:nvSpPr>
        <p:spPr bwMode="auto">
          <a:xfrm>
            <a:off x="5864225" y="2809875"/>
            <a:ext cx="2135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i="1">
                <a:ea typeface="宋体" panose="02010600030101010101" pitchFamily="2" charset="-122"/>
              </a:rPr>
              <a:t>Receiver Decoding</a:t>
            </a:r>
          </a:p>
        </p:txBody>
      </p:sp>
      <p:sp>
        <p:nvSpPr>
          <p:cNvPr id="33813" name="TextBox 67"/>
          <p:cNvSpPr txBox="1">
            <a:spLocks noChangeArrowheads="1"/>
          </p:cNvSpPr>
          <p:nvPr/>
        </p:nvSpPr>
        <p:spPr bwMode="auto">
          <a:xfrm>
            <a:off x="5808663" y="4178300"/>
            <a:ext cx="2032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14" name="TextBox 69"/>
          <p:cNvSpPr txBox="1">
            <a:spLocks noChangeArrowheads="1"/>
          </p:cNvSpPr>
          <p:nvPr/>
        </p:nvSpPr>
        <p:spPr bwMode="auto">
          <a:xfrm>
            <a:off x="6684963" y="4187825"/>
            <a:ext cx="2032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15" name="TextBox 78"/>
          <p:cNvSpPr txBox="1">
            <a:spLocks noChangeArrowheads="1"/>
          </p:cNvSpPr>
          <p:nvPr/>
        </p:nvSpPr>
        <p:spPr bwMode="auto">
          <a:xfrm>
            <a:off x="5827713" y="3644900"/>
            <a:ext cx="2032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16" name="TextBox 79"/>
          <p:cNvSpPr txBox="1">
            <a:spLocks noChangeArrowheads="1"/>
          </p:cNvSpPr>
          <p:nvPr/>
        </p:nvSpPr>
        <p:spPr bwMode="auto">
          <a:xfrm>
            <a:off x="6704013" y="3654425"/>
            <a:ext cx="2032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Tree>
    <p:extLst>
      <p:ext uri="{BB962C8B-B14F-4D97-AF65-F5344CB8AC3E}">
        <p14:creationId xmlns:p14="http://schemas.microsoft.com/office/powerpoint/2010/main" val="1483377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a:ea typeface="宋体" panose="02010600030101010101" pitchFamily="2" charset="-122"/>
              </a:rPr>
              <a:t>The Public Switched Telephone Network</a:t>
            </a:r>
          </a:p>
        </p:txBody>
      </p:sp>
      <p:sp>
        <p:nvSpPr>
          <p:cNvPr id="3481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4820" name="Rectangle 3"/>
          <p:cNvSpPr>
            <a:spLocks noGrp="1" noChangeArrowheads="1"/>
          </p:cNvSpPr>
          <p:nvPr>
            <p:ph idx="1"/>
          </p:nvPr>
        </p:nvSpPr>
        <p:spPr>
          <a:xfrm>
            <a:off x="1381125" y="1990725"/>
            <a:ext cx="7315200" cy="4019550"/>
          </a:xfrm>
        </p:spPr>
        <p:txBody>
          <a:bodyPr/>
          <a:lstStyle/>
          <a:p>
            <a:pPr lvl="1"/>
            <a:r>
              <a:rPr lang="en-US" altLang="zh-CN">
                <a:ea typeface="宋体" panose="02010600030101010101" pitchFamily="2" charset="-122"/>
              </a:rPr>
              <a:t>Structure of the telephone system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Politics of telephones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Local loop: modems, ADSL, and FTTH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Trunks and multiplexing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Switching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p:txBody>
      </p:sp>
    </p:spTree>
    <p:extLst>
      <p:ext uri="{BB962C8B-B14F-4D97-AF65-F5344CB8AC3E}">
        <p14:creationId xmlns:p14="http://schemas.microsoft.com/office/powerpoint/2010/main" val="265029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en-US" altLang="zh-CN">
                <a:ea typeface="宋体" panose="02010600030101010101" pitchFamily="2" charset="-122"/>
              </a:rPr>
              <a:t>Data transmission modes</a:t>
            </a:r>
            <a:endParaRPr lang="zh-CN" altLang="en-US">
              <a:ea typeface="宋体" panose="02010600030101010101" pitchFamily="2" charset="-122"/>
            </a:endParaRPr>
          </a:p>
        </p:txBody>
      </p:sp>
      <p:sp>
        <p:nvSpPr>
          <p:cNvPr id="17411"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1741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5" y="2090738"/>
            <a:ext cx="79470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98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zh-CN">
                <a:ea typeface="宋体" panose="02010600030101010101" pitchFamily="2" charset="-122"/>
              </a:rPr>
              <a:t>Structure of the Telephone System</a:t>
            </a:r>
          </a:p>
        </p:txBody>
      </p:sp>
      <p:sp>
        <p:nvSpPr>
          <p:cNvPr id="3584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584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A hierarchical system for carrying voice calls made of:</a:t>
            </a:r>
          </a:p>
          <a:p>
            <a:pPr lvl="1"/>
            <a:r>
              <a:rPr lang="en-US" altLang="zh-CN">
                <a:ea typeface="宋体" panose="02010600030101010101" pitchFamily="2" charset="-122"/>
              </a:rPr>
              <a:t>Local loops, mostly analog twisted pairs to houses</a:t>
            </a:r>
          </a:p>
          <a:p>
            <a:pPr lvl="1"/>
            <a:r>
              <a:rPr lang="en-US" altLang="zh-CN">
                <a:ea typeface="宋体" panose="02010600030101010101" pitchFamily="2" charset="-122"/>
              </a:rPr>
              <a:t>Trunks, digital fiber optic links that carry calls</a:t>
            </a:r>
          </a:p>
          <a:p>
            <a:pPr lvl="1"/>
            <a:r>
              <a:rPr lang="en-US" altLang="zh-CN">
                <a:ea typeface="宋体" panose="02010600030101010101" pitchFamily="2" charset="-122"/>
              </a:rPr>
              <a:t>Switching offices, that move calls among trunks</a:t>
            </a:r>
          </a:p>
        </p:txBody>
      </p:sp>
      <p:graphicFrame>
        <p:nvGraphicFramePr>
          <p:cNvPr id="35845" name="Object 7"/>
          <p:cNvGraphicFramePr>
            <a:graphicFrameLocks noChangeAspect="1"/>
          </p:cNvGraphicFramePr>
          <p:nvPr/>
        </p:nvGraphicFramePr>
        <p:xfrm>
          <a:off x="887413" y="3705225"/>
          <a:ext cx="7407275" cy="2152650"/>
        </p:xfrm>
        <a:graphic>
          <a:graphicData uri="http://schemas.openxmlformats.org/presentationml/2006/ole">
            <mc:AlternateContent xmlns:mc="http://schemas.openxmlformats.org/markup-compatibility/2006">
              <mc:Choice xmlns:v="urn:schemas-microsoft-com:vml" Requires="v">
                <p:oleObj spid="_x0000_s50180" name="Image" r:id="rId3" imgW="25396825" imgH="7377778" progId="">
                  <p:embed/>
                </p:oleObj>
              </mc:Choice>
              <mc:Fallback>
                <p:oleObj name="Image" r:id="rId3" imgW="25396825" imgH="7377778" progId="">
                  <p:embed/>
                  <p:pic>
                    <p:nvPicPr>
                      <p:cNvPr id="35845"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413" y="3705225"/>
                        <a:ext cx="740727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69071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zh-CN">
                <a:ea typeface="宋体" panose="02010600030101010101" pitchFamily="2" charset="-122"/>
              </a:rPr>
              <a:t>The Politics of Telephones</a:t>
            </a:r>
          </a:p>
        </p:txBody>
      </p:sp>
      <p:sp>
        <p:nvSpPr>
          <p:cNvPr id="36867" name="Rectangle 3"/>
          <p:cNvSpPr>
            <a:spLocks noGrp="1" noChangeArrowheads="1"/>
          </p:cNvSpPr>
          <p:nvPr>
            <p:ph type="body" idx="1"/>
          </p:nvPr>
        </p:nvSpPr>
        <p:spPr/>
        <p:txBody>
          <a:bodyPr/>
          <a:lstStyle/>
          <a:p>
            <a:r>
              <a:rPr lang="en-US" altLang="zh-CN">
                <a:ea typeface="宋体" panose="02010600030101010101" pitchFamily="2" charset="-122"/>
              </a:rPr>
              <a:t>In the U.S., there is a distinction for competition between serving a local area (LECs) and connecting to a local area (at a POP) to switch calls across areas (IXCs)</a:t>
            </a:r>
          </a:p>
          <a:p>
            <a:pPr lvl="1"/>
            <a:r>
              <a:rPr lang="en-US" altLang="zh-CN">
                <a:ea typeface="宋体" panose="02010600030101010101" pitchFamily="2" charset="-122"/>
              </a:rPr>
              <a:t>Customers of a LEC can dial via any IXC they choose</a:t>
            </a:r>
          </a:p>
          <a:p>
            <a:endParaRPr lang="en-US" altLang="zh-CN">
              <a:ea typeface="宋体" panose="02010600030101010101" pitchFamily="2" charset="-122"/>
            </a:endParaRPr>
          </a:p>
        </p:txBody>
      </p:sp>
      <p:sp>
        <p:nvSpPr>
          <p:cNvPr id="3686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368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2828925"/>
            <a:ext cx="5654675"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162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zh-CN">
                <a:ea typeface="宋体" panose="02010600030101010101" pitchFamily="2" charset="-122"/>
              </a:rPr>
              <a:t>Local loop (1): modems</a:t>
            </a:r>
          </a:p>
        </p:txBody>
      </p:sp>
      <p:sp>
        <p:nvSpPr>
          <p:cNvPr id="3891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8916"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Telephone modems send digital data over an 3.3 KHz analog voice channel interface to the POTS</a:t>
            </a:r>
          </a:p>
          <a:p>
            <a:pPr lvl="1"/>
            <a:r>
              <a:rPr lang="en-US" altLang="zh-CN">
                <a:ea typeface="宋体" panose="02010600030101010101" pitchFamily="2" charset="-122"/>
              </a:rPr>
              <a:t>Rates &lt;56 kbps; early way to connect to the Internet</a:t>
            </a:r>
          </a:p>
        </p:txBody>
      </p:sp>
      <p:pic>
        <p:nvPicPr>
          <p:cNvPr id="389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3238500"/>
            <a:ext cx="8537575"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5365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a:ea typeface="宋体" panose="02010600030101010101" pitchFamily="2" charset="-122"/>
              </a:rPr>
              <a:t>Local loop (2): Digital Subscriber Lines</a:t>
            </a:r>
          </a:p>
        </p:txBody>
      </p:sp>
      <p:sp>
        <p:nvSpPr>
          <p:cNvPr id="40963" name="Footer Placeholder 5"/>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40964" name="Rectangle 3"/>
          <p:cNvSpPr>
            <a:spLocks noGrp="1" noChangeArrowheads="1"/>
          </p:cNvSpPr>
          <p:nvPr>
            <p:ph idx="1"/>
          </p:nvPr>
        </p:nvSpPr>
        <p:spPr>
          <a:xfrm>
            <a:off x="457200" y="1143000"/>
            <a:ext cx="8229600" cy="1123950"/>
          </a:xfrm>
        </p:spPr>
        <p:txBody>
          <a:bodyPr/>
          <a:lstStyle/>
          <a:p>
            <a:r>
              <a:rPr lang="en-US" altLang="zh-CN">
                <a:ea typeface="宋体" panose="02010600030101010101" pitchFamily="2" charset="-122"/>
              </a:rPr>
              <a:t>DSL </a:t>
            </a:r>
            <a:r>
              <a:rPr lang="en-US" altLang="zh-CN" u="sng">
                <a:ea typeface="宋体" panose="02010600030101010101" pitchFamily="2" charset="-122"/>
              </a:rPr>
              <a:t>broadband</a:t>
            </a:r>
            <a:r>
              <a:rPr lang="en-US" altLang="zh-CN">
                <a:ea typeface="宋体" panose="02010600030101010101" pitchFamily="2" charset="-122"/>
              </a:rPr>
              <a:t> sends data over the local loop to the local office using frequencies that are not used for POTS</a:t>
            </a:r>
          </a:p>
        </p:txBody>
      </p:sp>
      <p:sp>
        <p:nvSpPr>
          <p:cNvPr id="40965" name="Content Placeholder 12"/>
          <p:cNvSpPr>
            <a:spLocks noGrp="1"/>
          </p:cNvSpPr>
          <p:nvPr>
            <p:ph idx="11"/>
          </p:nvPr>
        </p:nvSpPr>
        <p:spPr>
          <a:xfrm>
            <a:off x="457200" y="2266950"/>
            <a:ext cx="3476625" cy="4105275"/>
          </a:xfrm>
        </p:spPr>
        <p:txBody>
          <a:bodyPr/>
          <a:lstStyle/>
          <a:p>
            <a:pPr marL="228600" lvl="1" indent="-228600"/>
            <a:r>
              <a:rPr lang="en-US" altLang="zh-CN">
                <a:ea typeface="宋体" panose="02010600030101010101" pitchFamily="2" charset="-122"/>
              </a:rPr>
              <a:t>Telephone/computers attach to the same old phone line</a:t>
            </a:r>
          </a:p>
          <a:p>
            <a:pPr marL="228600" lvl="1" indent="-228600">
              <a:spcBef>
                <a:spcPts val="1200"/>
              </a:spcBef>
            </a:pPr>
            <a:r>
              <a:rPr lang="en-US" altLang="zh-CN">
                <a:ea typeface="宋体" panose="02010600030101010101" pitchFamily="2" charset="-122"/>
              </a:rPr>
              <a:t>Rates vary with line</a:t>
            </a:r>
          </a:p>
          <a:p>
            <a:pPr marL="571500" lvl="2" indent="-228600">
              <a:spcBef>
                <a:spcPts val="1200"/>
              </a:spcBef>
            </a:pPr>
            <a:r>
              <a:rPr lang="en-US" altLang="zh-CN">
                <a:ea typeface="宋体" panose="02010600030101010101" pitchFamily="2" charset="-122"/>
              </a:rPr>
              <a:t>ADSL2 up to 12 Mbps</a:t>
            </a:r>
          </a:p>
          <a:p>
            <a:pPr marL="228600" lvl="1" indent="-228600">
              <a:spcBef>
                <a:spcPts val="1200"/>
              </a:spcBef>
            </a:pPr>
            <a:r>
              <a:rPr lang="en-US" altLang="zh-CN">
                <a:ea typeface="宋体" panose="02010600030101010101" pitchFamily="2" charset="-122"/>
              </a:rPr>
              <a:t>OFDM is used up to 1.1 MHz for ADSL2</a:t>
            </a:r>
          </a:p>
          <a:p>
            <a:pPr marL="571500" lvl="2" indent="-228600">
              <a:spcBef>
                <a:spcPts val="1200"/>
              </a:spcBef>
            </a:pPr>
            <a:r>
              <a:rPr lang="en-US" altLang="zh-CN">
                <a:ea typeface="宋体" panose="02010600030101010101" pitchFamily="2" charset="-122"/>
              </a:rPr>
              <a:t>Most bandwidth down</a:t>
            </a:r>
          </a:p>
        </p:txBody>
      </p:sp>
      <p:pic>
        <p:nvPicPr>
          <p:cNvPr id="40966" name="Picture 2"/>
          <p:cNvPicPr>
            <a:picLocks noChangeAspect="1" noChangeArrowheads="1"/>
          </p:cNvPicPr>
          <p:nvPr/>
        </p:nvPicPr>
        <p:blipFill>
          <a:blip r:embed="rId3">
            <a:extLst>
              <a:ext uri="{28A0092B-C50C-407E-A947-70E740481C1C}">
                <a14:useLocalDpi xmlns:a14="http://schemas.microsoft.com/office/drawing/2010/main" val="0"/>
              </a:ext>
            </a:extLst>
          </a:blip>
          <a:srcRect b="1920"/>
          <a:stretch>
            <a:fillRect/>
          </a:stretch>
        </p:blipFill>
        <p:spPr bwMode="auto">
          <a:xfrm>
            <a:off x="3981450" y="2095500"/>
            <a:ext cx="49530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2"/>
          <p:cNvPicPr>
            <a:picLocks noChangeAspect="1" noChangeArrowheads="1"/>
          </p:cNvPicPr>
          <p:nvPr/>
        </p:nvPicPr>
        <p:blipFill>
          <a:blip r:embed="rId4">
            <a:extLst>
              <a:ext uri="{28A0092B-C50C-407E-A947-70E740481C1C}">
                <a14:useLocalDpi xmlns:a14="http://schemas.microsoft.com/office/drawing/2010/main" val="0"/>
              </a:ext>
            </a:extLst>
          </a:blip>
          <a:srcRect t="8058" r="5188"/>
          <a:stretch>
            <a:fillRect/>
          </a:stretch>
        </p:blipFill>
        <p:spPr bwMode="auto">
          <a:xfrm>
            <a:off x="3867150" y="5000625"/>
            <a:ext cx="504825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0360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zh-CN">
                <a:ea typeface="宋体" panose="02010600030101010101" pitchFamily="2" charset="-122"/>
              </a:rPr>
              <a:t>Local loop (3): Fiber To The Home</a:t>
            </a:r>
          </a:p>
        </p:txBody>
      </p:sp>
      <p:sp>
        <p:nvSpPr>
          <p:cNvPr id="4301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430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3081338"/>
            <a:ext cx="8318500" cy="296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FTTH broadband relies on deployment of fiber optic cables to provide high data rates  customers</a:t>
            </a:r>
          </a:p>
          <a:p>
            <a:pPr lvl="1"/>
            <a:r>
              <a:rPr lang="en-US" altLang="zh-CN">
                <a:ea typeface="宋体" panose="02010600030101010101" pitchFamily="2" charset="-122"/>
              </a:rPr>
              <a:t>One wavelength can be shared among many houses</a:t>
            </a:r>
          </a:p>
          <a:p>
            <a:pPr lvl="1"/>
            <a:r>
              <a:rPr lang="en-US" altLang="zh-CN">
                <a:ea typeface="宋体" panose="02010600030101010101" pitchFamily="2" charset="-122"/>
              </a:rPr>
              <a:t>Fiber is passive (no amplifiers, etc.)</a:t>
            </a:r>
          </a:p>
        </p:txBody>
      </p:sp>
    </p:spTree>
    <p:extLst>
      <p:ext uri="{BB962C8B-B14F-4D97-AF65-F5344CB8AC3E}">
        <p14:creationId xmlns:p14="http://schemas.microsoft.com/office/powerpoint/2010/main" val="28338395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en-US" altLang="zh-CN">
                <a:latin typeface="Calibri" panose="020F0502020204030204" pitchFamily="34" charset="0"/>
                <a:ea typeface="宋体" panose="02010600030101010101" pitchFamily="2" charset="-122"/>
              </a:rPr>
              <a:t>Pulse Code Modulation</a:t>
            </a:r>
            <a:endParaRPr lang="zh-CN" altLang="en-US">
              <a:ea typeface="宋体" panose="02010600030101010101" pitchFamily="2" charset="-122"/>
            </a:endParaRPr>
          </a:p>
        </p:txBody>
      </p:sp>
      <p:sp>
        <p:nvSpPr>
          <p:cNvPr id="44035" name="内容占位符 2"/>
          <p:cNvSpPr>
            <a:spLocks noGrp="1"/>
          </p:cNvSpPr>
          <p:nvPr>
            <p:ph idx="1"/>
          </p:nvPr>
        </p:nvSpPr>
        <p:spPr>
          <a:xfrm>
            <a:off x="914400" y="1611313"/>
            <a:ext cx="7789863" cy="4598987"/>
          </a:xfrm>
        </p:spPr>
        <p:txBody>
          <a:bodyPr/>
          <a:lstStyle/>
          <a:p>
            <a:r>
              <a:rPr lang="en-US" altLang="zh-CN">
                <a:latin typeface="Calibri" panose="020F0502020204030204" pitchFamily="34" charset="0"/>
                <a:ea typeface="宋体" panose="02010600030101010101" pitchFamily="2" charset="-122"/>
              </a:rPr>
              <a:t>The most common technique to change an analog signal to digital data (digitization) is called pulse code modulation (PCM). </a:t>
            </a:r>
            <a:endParaRPr lang="zh-CN" altLang="en-US">
              <a:ea typeface="宋体" panose="02010600030101010101" pitchFamily="2" charset="-122"/>
            </a:endParaRPr>
          </a:p>
        </p:txBody>
      </p:sp>
      <p:sp>
        <p:nvSpPr>
          <p:cNvPr id="4403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3814763"/>
            <a:ext cx="1927225"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8575" y="4287838"/>
            <a:ext cx="12414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200" y="3814763"/>
            <a:ext cx="5029200"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2"/>
          <p:cNvGrpSpPr>
            <a:grpSpLocks/>
          </p:cNvGrpSpPr>
          <p:nvPr/>
        </p:nvGrpSpPr>
        <p:grpSpPr bwMode="auto">
          <a:xfrm>
            <a:off x="4089400" y="2647950"/>
            <a:ext cx="2781300" cy="1792288"/>
            <a:chOff x="3886200" y="685800"/>
            <a:chExt cx="2780721" cy="1792800"/>
          </a:xfrm>
        </p:grpSpPr>
        <p:pic>
          <p:nvPicPr>
            <p:cNvPr id="4404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685800"/>
              <a:ext cx="2780721" cy="72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0" y="1371600"/>
              <a:ext cx="36000" cy="11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3"/>
          <p:cNvGrpSpPr>
            <a:grpSpLocks/>
          </p:cNvGrpSpPr>
          <p:nvPr/>
        </p:nvGrpSpPr>
        <p:grpSpPr bwMode="auto">
          <a:xfrm>
            <a:off x="3243263" y="4562475"/>
            <a:ext cx="2446337" cy="1744663"/>
            <a:chOff x="3039366" y="3170404"/>
            <a:chExt cx="2447034" cy="1744530"/>
          </a:xfrm>
        </p:grpSpPr>
        <p:pic>
          <p:nvPicPr>
            <p:cNvPr id="4404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9366" y="4191000"/>
              <a:ext cx="2447034" cy="72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3"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3170404"/>
              <a:ext cx="36000" cy="11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38022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ntr" presetSubtype="16"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3"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3" presetClass="entr" presetSubtype="1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en-US" altLang="zh-CN">
                <a:ea typeface="宋体" panose="02010600030101010101" pitchFamily="2" charset="-122"/>
              </a:rPr>
              <a:t>Nyquist Sampling Theory</a:t>
            </a:r>
            <a:endParaRPr lang="zh-CN" altLang="en-US">
              <a:ea typeface="宋体" panose="02010600030101010101" pitchFamily="2" charset="-122"/>
            </a:endParaRPr>
          </a:p>
        </p:txBody>
      </p:sp>
      <p:sp>
        <p:nvSpPr>
          <p:cNvPr id="46083" name="内容占位符 2"/>
          <p:cNvSpPr>
            <a:spLocks noGrp="1"/>
          </p:cNvSpPr>
          <p:nvPr>
            <p:ph idx="1"/>
          </p:nvPr>
        </p:nvSpPr>
        <p:spPr>
          <a:xfrm>
            <a:off x="700088" y="1611313"/>
            <a:ext cx="8004175" cy="4598987"/>
          </a:xfrm>
        </p:spPr>
        <p:txBody>
          <a:bodyPr/>
          <a:lstStyle/>
          <a:p>
            <a:pPr marL="342900" indent="-342900">
              <a:buFont typeface="Arial" pitchFamily="34" charset="0"/>
              <a:buChar char="•"/>
            </a:pPr>
            <a:r>
              <a:rPr lang="en-US" altLang="zh-CN">
                <a:ea typeface="宋体" panose="02010600030101010101" pitchFamily="2" charset="-122"/>
              </a:rPr>
              <a:t>According to the Nyquist theorem, the sampling rate must be at least 2 times </a:t>
            </a:r>
            <a:r>
              <a:rPr lang="en-US" altLang="zh-CN" b="1" i="1">
                <a:solidFill>
                  <a:srgbClr val="0000FF"/>
                </a:solidFill>
                <a:ea typeface="宋体" panose="02010600030101010101" pitchFamily="2" charset="-122"/>
              </a:rPr>
              <a:t>the highest frequency </a:t>
            </a:r>
            <a:r>
              <a:rPr lang="en-US" altLang="zh-CN">
                <a:ea typeface="宋体" panose="02010600030101010101" pitchFamily="2" charset="-122"/>
              </a:rPr>
              <a:t>contained in the signal.</a:t>
            </a:r>
          </a:p>
          <a:p>
            <a:pPr marL="342900" indent="-342900"/>
            <a:r>
              <a:rPr lang="en-US" altLang="zh-CN">
                <a:solidFill>
                  <a:srgbClr val="FF0000"/>
                </a:solidFill>
                <a:ea typeface="宋体" panose="02010600030101010101" pitchFamily="2" charset="-122"/>
              </a:rPr>
              <a:t>ATTENTION</a:t>
            </a:r>
            <a:r>
              <a:rPr lang="en-US" altLang="zh-CN">
                <a:ea typeface="宋体" panose="02010600030101010101" pitchFamily="2" charset="-122"/>
              </a:rPr>
              <a:t>: the highest frequency is </a:t>
            </a:r>
            <a:r>
              <a:rPr lang="en-US" altLang="zh-CN">
                <a:solidFill>
                  <a:srgbClr val="FF0000"/>
                </a:solidFill>
                <a:ea typeface="宋体" panose="02010600030101010101" pitchFamily="2" charset="-122"/>
              </a:rPr>
              <a:t>not</a:t>
            </a:r>
            <a:r>
              <a:rPr lang="en-US" altLang="zh-CN">
                <a:ea typeface="宋体" panose="02010600030101010101" pitchFamily="2" charset="-122"/>
              </a:rPr>
              <a:t> the bandwidth. </a:t>
            </a:r>
          </a:p>
          <a:p>
            <a:pPr marL="342900" indent="-342900">
              <a:buFont typeface="Arial" pitchFamily="34" charset="0"/>
              <a:buChar char="•"/>
            </a:pPr>
            <a:r>
              <a:rPr lang="en-US" altLang="zh-CN">
                <a:ea typeface="宋体" panose="02010600030101010101" pitchFamily="2" charset="-122"/>
              </a:rPr>
              <a:t>If the analog signal is low-pass, the bandwidth and the highest frequency are the same value. </a:t>
            </a:r>
          </a:p>
          <a:p>
            <a:pPr marL="342900" indent="-342900">
              <a:buFont typeface="Arial" pitchFamily="34" charset="0"/>
              <a:buChar char="•"/>
            </a:pPr>
            <a:r>
              <a:rPr lang="en-US" altLang="zh-CN">
                <a:ea typeface="宋体" panose="02010600030101010101" pitchFamily="2" charset="-122"/>
              </a:rPr>
              <a:t>If the analog signal is bandpass, the bandwidth value is lower than the value of the maximum frequency.</a:t>
            </a:r>
            <a:endParaRPr lang="zh-CN" altLang="en-US">
              <a:ea typeface="宋体" panose="02010600030101010101" pitchFamily="2" charset="-122"/>
            </a:endParaRPr>
          </a:p>
        </p:txBody>
      </p:sp>
      <p:sp>
        <p:nvSpPr>
          <p:cNvPr id="4608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spTree>
    <p:extLst>
      <p:ext uri="{BB962C8B-B14F-4D97-AF65-F5344CB8AC3E}">
        <p14:creationId xmlns:p14="http://schemas.microsoft.com/office/powerpoint/2010/main" val="1380492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a:ea typeface="宋体" panose="02010600030101010101" pitchFamily="2" charset="-122"/>
              </a:rPr>
              <a:t>Trunks and Multiplexing (1)</a:t>
            </a:r>
          </a:p>
        </p:txBody>
      </p:sp>
      <p:sp>
        <p:nvSpPr>
          <p:cNvPr id="4813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48132" name="Rectangle 3"/>
          <p:cNvSpPr>
            <a:spLocks noGrp="1" noChangeArrowheads="1"/>
          </p:cNvSpPr>
          <p:nvPr>
            <p:ph idx="1"/>
          </p:nvPr>
        </p:nvSpPr>
        <p:spPr>
          <a:xfrm>
            <a:off x="914400" y="947738"/>
            <a:ext cx="7789863" cy="5262562"/>
          </a:xfrm>
        </p:spPr>
        <p:txBody>
          <a:bodyPr/>
          <a:lstStyle/>
          <a:p>
            <a:r>
              <a:rPr lang="en-US" altLang="zh-CN">
                <a:ea typeface="宋体" panose="02010600030101010101" pitchFamily="2" charset="-122"/>
              </a:rPr>
              <a:t>Calls are carried digitally on PSTN trunks using TDM</a:t>
            </a:r>
          </a:p>
          <a:p>
            <a:pPr lvl="1"/>
            <a:r>
              <a:rPr lang="en-US" altLang="zh-CN">
                <a:ea typeface="宋体" panose="02010600030101010101" pitchFamily="2" charset="-122"/>
              </a:rPr>
              <a:t>A call is an 8-bit PCM sample each 125 </a:t>
            </a:r>
            <a:r>
              <a:rPr lang="el-GR" altLang="zh-CN"/>
              <a:t>μ</a:t>
            </a:r>
            <a:r>
              <a:rPr lang="en-US" altLang="zh-CN">
                <a:ea typeface="宋体" panose="02010600030101010101" pitchFamily="2" charset="-122"/>
              </a:rPr>
              <a:t>s (64 kbps)</a:t>
            </a:r>
          </a:p>
          <a:p>
            <a:pPr lvl="1"/>
            <a:r>
              <a:rPr lang="en-US" altLang="zh-CN">
                <a:ea typeface="宋体" panose="02010600030101010101" pitchFamily="2" charset="-122"/>
              </a:rPr>
              <a:t>Traditional T1 carrier has 24 call channels each 125 </a:t>
            </a:r>
            <a:r>
              <a:rPr lang="el-GR" altLang="zh-CN"/>
              <a:t>μ</a:t>
            </a:r>
            <a:r>
              <a:rPr lang="en-US" altLang="zh-CN">
                <a:ea typeface="宋体" panose="02010600030101010101" pitchFamily="2" charset="-122"/>
              </a:rPr>
              <a:t>s (1.544 Mbps) with symbols based on AMI</a:t>
            </a:r>
          </a:p>
        </p:txBody>
      </p:sp>
      <p:pic>
        <p:nvPicPr>
          <p:cNvPr id="481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638425"/>
            <a:ext cx="6942137"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文本框 1"/>
          <p:cNvSpPr txBox="1">
            <a:spLocks noChangeArrowheads="1"/>
          </p:cNvSpPr>
          <p:nvPr/>
        </p:nvSpPr>
        <p:spPr bwMode="auto">
          <a:xfrm>
            <a:off x="1968500" y="5727700"/>
            <a:ext cx="5207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0000FF"/>
                </a:solidFill>
                <a:ea typeface="宋体" panose="02010600030101010101" pitchFamily="2" charset="-122"/>
              </a:rPr>
              <a:t>Sampling rate: 2*4000 Hz </a:t>
            </a:r>
            <a:r>
              <a:rPr lang="en-US" altLang="zh-CN" sz="1800">
                <a:solidFill>
                  <a:srgbClr val="0000FF"/>
                </a:solidFill>
                <a:ea typeface="宋体" panose="02010600030101010101" pitchFamily="2" charset="-122"/>
                <a:sym typeface="Wingdings" panose="05000000000000000000" pitchFamily="2" charset="2"/>
              </a:rPr>
              <a:t></a:t>
            </a:r>
            <a:r>
              <a:rPr lang="en-US" altLang="zh-CN" sz="1800">
                <a:solidFill>
                  <a:srgbClr val="0000FF"/>
                </a:solidFill>
                <a:ea typeface="宋体" panose="02010600030101010101" pitchFamily="2" charset="-122"/>
              </a:rPr>
              <a:t> 1/8000 s = 125</a:t>
            </a:r>
            <a:r>
              <a:rPr lang="el-GR" altLang="zh-CN" sz="1800">
                <a:solidFill>
                  <a:srgbClr val="0000FF"/>
                </a:solidFill>
              </a:rPr>
              <a:t> μ</a:t>
            </a:r>
            <a:r>
              <a:rPr lang="en-US" altLang="zh-CN" sz="1800">
                <a:solidFill>
                  <a:srgbClr val="0000FF"/>
                </a:solidFill>
                <a:ea typeface="宋体" panose="02010600030101010101" pitchFamily="2" charset="-122"/>
              </a:rPr>
              <a:t>s</a:t>
            </a:r>
          </a:p>
          <a:p>
            <a:pPr>
              <a:spcBef>
                <a:spcPct val="0"/>
              </a:spcBef>
              <a:buClrTx/>
              <a:buFontTx/>
              <a:buNone/>
            </a:pPr>
            <a:r>
              <a:rPr lang="en-US" altLang="zh-CN" sz="1800">
                <a:solidFill>
                  <a:srgbClr val="0000FF"/>
                </a:solidFill>
                <a:ea typeface="宋体" panose="02010600030101010101" pitchFamily="2" charset="-122"/>
              </a:rPr>
              <a:t>Bit rate of a call: 8 bit /125</a:t>
            </a:r>
            <a:r>
              <a:rPr lang="el-GR" altLang="zh-CN" sz="1800">
                <a:solidFill>
                  <a:srgbClr val="0000FF"/>
                </a:solidFill>
              </a:rPr>
              <a:t> μ</a:t>
            </a:r>
            <a:r>
              <a:rPr lang="en-US" altLang="zh-CN" sz="1800">
                <a:solidFill>
                  <a:srgbClr val="0000FF"/>
                </a:solidFill>
                <a:ea typeface="宋体" panose="02010600030101010101" pitchFamily="2" charset="-122"/>
              </a:rPr>
              <a:t>s = 64 Kbps</a:t>
            </a:r>
          </a:p>
          <a:p>
            <a:pPr>
              <a:spcBef>
                <a:spcPct val="0"/>
              </a:spcBef>
              <a:buClrTx/>
              <a:buFontTx/>
              <a:buNone/>
            </a:pPr>
            <a:r>
              <a:rPr lang="en-US" altLang="zh-CN" sz="1800">
                <a:solidFill>
                  <a:srgbClr val="0000FF"/>
                </a:solidFill>
                <a:ea typeface="宋体" panose="02010600030101010101" pitchFamily="2" charset="-122"/>
              </a:rPr>
              <a:t>Bit rate of T1: (24*8+1) bit /125 </a:t>
            </a:r>
            <a:r>
              <a:rPr lang="el-GR" altLang="zh-CN" sz="1800">
                <a:solidFill>
                  <a:srgbClr val="0000FF"/>
                </a:solidFill>
              </a:rPr>
              <a:t>μ</a:t>
            </a:r>
            <a:r>
              <a:rPr lang="en-US" altLang="zh-CN" sz="1800">
                <a:solidFill>
                  <a:srgbClr val="0000FF"/>
                </a:solidFill>
                <a:ea typeface="宋体" panose="02010600030101010101" pitchFamily="2" charset="-122"/>
              </a:rPr>
              <a:t>s = 1.544 Mbps</a:t>
            </a:r>
            <a:endParaRPr lang="zh-CN" altLang="en-US" sz="1800">
              <a:solidFill>
                <a:srgbClr val="0000FF"/>
              </a:solidFill>
              <a:ea typeface="宋体" panose="02010600030101010101" pitchFamily="2" charset="-122"/>
            </a:endParaRPr>
          </a:p>
        </p:txBody>
      </p:sp>
    </p:spTree>
    <p:extLst>
      <p:ext uri="{BB962C8B-B14F-4D97-AF65-F5344CB8AC3E}">
        <p14:creationId xmlns:p14="http://schemas.microsoft.com/office/powerpoint/2010/main" val="30804520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en-US" altLang="zh-CN">
                <a:ea typeface="宋体" panose="02010600030101010101" pitchFamily="2" charset="-122"/>
              </a:rPr>
              <a:t>T1 Line</a:t>
            </a:r>
            <a:endParaRPr lang="zh-CN" altLang="en-US">
              <a:ea typeface="宋体" panose="02010600030101010101" pitchFamily="2" charset="-122"/>
            </a:endParaRPr>
          </a:p>
        </p:txBody>
      </p:sp>
      <p:sp>
        <p:nvSpPr>
          <p:cNvPr id="50179"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5018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930400"/>
            <a:ext cx="8599487"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214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a:ea typeface="宋体" panose="02010600030101010101" pitchFamily="2" charset="-122"/>
              </a:rPr>
              <a:t>T-1 Line Frame Structure</a:t>
            </a:r>
            <a:endParaRPr lang="zh-CN" altLang="en-US">
              <a:ea typeface="宋体" panose="02010600030101010101" pitchFamily="2" charset="-122"/>
            </a:endParaRPr>
          </a:p>
        </p:txBody>
      </p:sp>
      <p:sp>
        <p:nvSpPr>
          <p:cNvPr id="51203"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5120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endParaRPr lang="en-US" altLang="zh-CN" sz="800"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1195388"/>
            <a:ext cx="8008937"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1795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annenbaum">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Tannenbau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Tannenbau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nnenbau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nnenbau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nnenbau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nnenbau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nnenbau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nnenbau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7567</TotalTime>
  <Words>7103</Words>
  <Application>Microsoft Office PowerPoint</Application>
  <PresentationFormat>全屏显示(4:3)</PresentationFormat>
  <Paragraphs>868</Paragraphs>
  <Slides>120</Slides>
  <Notes>48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120</vt:i4>
      </vt:variant>
    </vt:vector>
  </HeadingPairs>
  <TitlesOfParts>
    <vt:vector size="129" baseType="lpstr">
      <vt:lpstr>Baby Kruffy</vt:lpstr>
      <vt:lpstr>宋体</vt:lpstr>
      <vt:lpstr>Arial</vt:lpstr>
      <vt:lpstr>Calibri</vt:lpstr>
      <vt:lpstr>Monotype Corsiva</vt:lpstr>
      <vt:lpstr>Times New Roman</vt:lpstr>
      <vt:lpstr>Wingdings</vt:lpstr>
      <vt:lpstr>Tannenbaum</vt:lpstr>
      <vt:lpstr>Image</vt:lpstr>
      <vt:lpstr>The Physical Layer Chapter 2</vt:lpstr>
      <vt:lpstr>The Physical Layer</vt:lpstr>
      <vt:lpstr>Data and Signals</vt:lpstr>
      <vt:lpstr>Type of Data</vt:lpstr>
      <vt:lpstr>Analog and Digital Signals</vt:lpstr>
      <vt:lpstr>Periodic and Non-periodic Signals</vt:lpstr>
      <vt:lpstr>Units of period and frequency</vt:lpstr>
      <vt:lpstr>Simplex, half-duplex, or full-duplex </vt:lpstr>
      <vt:lpstr>Data transmission modes</vt:lpstr>
      <vt:lpstr>Parallel Transmission</vt:lpstr>
      <vt:lpstr>Serial Transmission</vt:lpstr>
      <vt:lpstr>Asynchronous Transmission</vt:lpstr>
      <vt:lpstr>Synchronous Transmission</vt:lpstr>
      <vt:lpstr>Theoretical Basis for Data Communication</vt:lpstr>
      <vt:lpstr>The time-domain and frequency-domain plots of a sine wave</vt:lpstr>
      <vt:lpstr>Applications of simple sine waves</vt:lpstr>
      <vt:lpstr>The time domain and frequency domain of three sine waves</vt:lpstr>
      <vt:lpstr>Decomposition of a composite periodic signal</vt:lpstr>
      <vt:lpstr>Time and frequency domain of a non-periodic composite signal</vt:lpstr>
      <vt:lpstr>Bandwidth of analog signals</vt:lpstr>
      <vt:lpstr>Bandwidth of digital signals</vt:lpstr>
      <vt:lpstr>Bandwidth in hertz and  bandwidth in bits per second</vt:lpstr>
      <vt:lpstr>Bit Rate</vt:lpstr>
      <vt:lpstr>Fourier Analysis</vt:lpstr>
      <vt:lpstr>Bandwidth-Limited Signals</vt:lpstr>
      <vt:lpstr>Relation between data rate and harmonics</vt:lpstr>
      <vt:lpstr>How fast we can send data, in bits per second, over a channel?</vt:lpstr>
      <vt:lpstr>Maximum Data Rate of a Channel</vt:lpstr>
      <vt:lpstr>Exercises</vt:lpstr>
      <vt:lpstr>The theoretical highest bit rate of a regular telephone line</vt:lpstr>
      <vt:lpstr>Decibel (dB)</vt:lpstr>
      <vt:lpstr>Exercise</vt:lpstr>
      <vt:lpstr>The Physical Layer Chapter 2</vt:lpstr>
      <vt:lpstr>The Physical Layer</vt:lpstr>
      <vt:lpstr>Guided Transmission (Wires &amp; Fiber)</vt:lpstr>
      <vt:lpstr>Reality Check: Storage media</vt:lpstr>
      <vt:lpstr>Wires – Twisted Pair</vt:lpstr>
      <vt:lpstr>UTP VS. STP</vt:lpstr>
      <vt:lpstr>UTP-Connectors</vt:lpstr>
      <vt:lpstr>Wires – Coaxial Cable (“Co-ax”)</vt:lpstr>
      <vt:lpstr>BNC Connectors</vt:lpstr>
      <vt:lpstr>Wires – Power Lines</vt:lpstr>
      <vt:lpstr>Fiber Cables (1)</vt:lpstr>
      <vt:lpstr>Fiber Cables (2)</vt:lpstr>
      <vt:lpstr>Fiber Cables (3)</vt:lpstr>
      <vt:lpstr>Propagation Modes</vt:lpstr>
      <vt:lpstr>Fiber Cables (4)</vt:lpstr>
      <vt:lpstr>Fiber-optic cable connector</vt:lpstr>
      <vt:lpstr>Information Wave Carried</vt:lpstr>
      <vt:lpstr>PowerPoint 演示文稿</vt:lpstr>
      <vt:lpstr>Wireless Transmission</vt:lpstr>
      <vt:lpstr>Electromagnetic Spectrum (1)</vt:lpstr>
      <vt:lpstr>Electromagnetic Spectrum (2)</vt:lpstr>
      <vt:lpstr>Bands</vt:lpstr>
      <vt:lpstr>Propagation Methods</vt:lpstr>
      <vt:lpstr>Electromagnetic Spectrum (3)</vt:lpstr>
      <vt:lpstr>Radio Transmission</vt:lpstr>
      <vt:lpstr>Microwave Transmission</vt:lpstr>
      <vt:lpstr>Light Transmission</vt:lpstr>
      <vt:lpstr>Wireless vs. Wires/Fiber</vt:lpstr>
      <vt:lpstr>Communication Satellites</vt:lpstr>
      <vt:lpstr>Kinds of Satellites</vt:lpstr>
      <vt:lpstr>Satellite frequency bands</vt:lpstr>
      <vt:lpstr>Geostationary Satellites</vt:lpstr>
      <vt:lpstr>Low-Earth Orbit Satellites</vt:lpstr>
      <vt:lpstr>Satellite vs. Fiber</vt:lpstr>
      <vt:lpstr>The Physical Layer Chapter 2</vt:lpstr>
      <vt:lpstr>The Physical Layer</vt:lpstr>
      <vt:lpstr>Digital Modulation and Multiplexing</vt:lpstr>
      <vt:lpstr>Baseband Transmission</vt:lpstr>
      <vt:lpstr>Criteria of good line coding schemes</vt:lpstr>
      <vt:lpstr>Unipolar and Polar schemes</vt:lpstr>
      <vt:lpstr>Manchester and Differential Manchester</vt:lpstr>
      <vt:lpstr>Bipolar schemes and Multilevel</vt:lpstr>
      <vt:lpstr> Summary of line coding schemes</vt:lpstr>
      <vt:lpstr>Clock Recovery</vt:lpstr>
      <vt:lpstr>AMI used with scrambling</vt:lpstr>
      <vt:lpstr>Two cases of B8ZS scrambling technique</vt:lpstr>
      <vt:lpstr>Passband Transmission (1)</vt:lpstr>
      <vt:lpstr>Passband Transmission (2)</vt:lpstr>
      <vt:lpstr>Passband Transmission (3)</vt:lpstr>
      <vt:lpstr>Dividing a link into channels</vt:lpstr>
      <vt:lpstr>Categories of multiplexing</vt:lpstr>
      <vt:lpstr>Frequency Division Multiplexing (1)</vt:lpstr>
      <vt:lpstr>Frequency Division Multiplexing (2)</vt:lpstr>
      <vt:lpstr>Time Division Multiplexing (TDM)</vt:lpstr>
      <vt:lpstr>Synchronous TDM vs. Statistical TDM</vt:lpstr>
      <vt:lpstr>Code Division Multiple Access (CDMA)</vt:lpstr>
      <vt:lpstr>The Public Switched Telephone Network</vt:lpstr>
      <vt:lpstr>Structure of the Telephone System</vt:lpstr>
      <vt:lpstr>The Politics of Telephones</vt:lpstr>
      <vt:lpstr>Local loop (1): modems</vt:lpstr>
      <vt:lpstr>Local loop (2): Digital Subscriber Lines</vt:lpstr>
      <vt:lpstr>Local loop (3): Fiber To The Home</vt:lpstr>
      <vt:lpstr>Pulse Code Modulation</vt:lpstr>
      <vt:lpstr>Nyquist Sampling Theory</vt:lpstr>
      <vt:lpstr>Trunks and Multiplexing (1)</vt:lpstr>
      <vt:lpstr>T1 Line</vt:lpstr>
      <vt:lpstr>T-1 Line Frame Structure</vt:lpstr>
      <vt:lpstr>DS, T line and E line rates</vt:lpstr>
      <vt:lpstr>Trunks and Multiplexing (2)</vt:lpstr>
      <vt:lpstr>Trunks and Multiplexing (3)</vt:lpstr>
      <vt:lpstr>Trunks and Multiplexing (4)</vt:lpstr>
      <vt:lpstr>Taxonomy of Switching</vt:lpstr>
      <vt:lpstr>Switching (1)</vt:lpstr>
      <vt:lpstr>Switching (2)</vt:lpstr>
      <vt:lpstr>Switching (3)</vt:lpstr>
      <vt:lpstr>Mobile Telephone System</vt:lpstr>
      <vt:lpstr>Generations of mobile telephone systems</vt:lpstr>
      <vt:lpstr>Cellular mobile phone systems</vt:lpstr>
      <vt:lpstr>GSM – Global System for Mobile Communications (1)</vt:lpstr>
      <vt:lpstr>GSM – Global System for Mobile Communications (2)</vt:lpstr>
      <vt:lpstr>UMTS – Universal Mobile Telecommunications System (1) </vt:lpstr>
      <vt:lpstr>UMTS – Universal Mobile Telecommunications System (2)</vt:lpstr>
      <vt:lpstr>Cable Television</vt:lpstr>
      <vt:lpstr>Internet over Cable</vt:lpstr>
      <vt:lpstr>Spectrum Allocation</vt:lpstr>
      <vt:lpstr>Cable Modems</vt:lpstr>
      <vt:lpstr>Cable vs. ADSL</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Steve_2</dc:creator>
  <cp:lastModifiedBy>YUE</cp:lastModifiedBy>
  <cp:revision>180</cp:revision>
  <dcterms:created xsi:type="dcterms:W3CDTF">2010-05-03T15:18:06Z</dcterms:created>
  <dcterms:modified xsi:type="dcterms:W3CDTF">2020-09-27T05:54:46Z</dcterms:modified>
</cp:coreProperties>
</file>